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72" r:id="rId5"/>
    <p:sldId id="261" r:id="rId6"/>
    <p:sldId id="262" r:id="rId7"/>
    <p:sldId id="270" r:id="rId8"/>
    <p:sldId id="260" r:id="rId9"/>
    <p:sldId id="273" r:id="rId10"/>
    <p:sldId id="274" r:id="rId11"/>
    <p:sldId id="275" r:id="rId12"/>
    <p:sldId id="267" r:id="rId13"/>
    <p:sldId id="268" r:id="rId14"/>
    <p:sldId id="269" r:id="rId15"/>
    <p:sldId id="265" r:id="rId16"/>
  </p:sldIdLst>
  <p:sldSz cx="24384000" cy="13716000"/>
  <p:notesSz cx="6858000" cy="9144000"/>
  <p:embeddedFontLst>
    <p:embeddedFont>
      <p:font typeface="HY견고딕" panose="02030600000101010101" pitchFamily="18" charset="-127"/>
      <p:regular r:id="rId18"/>
    </p:embeddedFont>
    <p:embeddedFont>
      <p:font typeface="Pretendard Black" panose="020B0600000101010101" charset="-127"/>
      <p:bold r:id="rId19"/>
    </p:embeddedFont>
    <p:embeddedFont>
      <p:font typeface="Pretendard Bold" panose="020B0600000101010101" charset="-127"/>
      <p:bold r:id="rId20"/>
    </p:embeddedFont>
    <p:embeddedFont>
      <p:font typeface="Pretendard ExtraBold" panose="020B0600000101010101" charset="-127"/>
      <p:bold r:id="rId21"/>
    </p:embeddedFont>
    <p:embeddedFont>
      <p:font typeface="Pretendard ExtraLight" panose="020B0600000101010101" charset="-127"/>
      <p:regular r:id="rId22"/>
    </p:embeddedFont>
    <p:embeddedFont>
      <p:font typeface="Pretendard Light" panose="020B0600000101010101" charset="-127"/>
      <p:regular r:id="rId23"/>
    </p:embeddedFont>
    <p:embeddedFont>
      <p:font typeface="Pretendard Medium" panose="020B0600000101010101" charset="-127"/>
      <p:bold r:id="rId24"/>
    </p:embeddedFont>
    <p:embeddedFont>
      <p:font typeface="Pretendard Regular" panose="020B0600000101010101" charset="-127"/>
      <p:regular r:id="rId25"/>
    </p:embeddedFont>
    <p:embeddedFont>
      <p:font typeface="Pretendard SemiBold" panose="020B0600000101010101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B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37" autoAdjust="0"/>
    <p:restoredTop sz="94622" autoAdjust="0"/>
  </p:normalViewPr>
  <p:slideViewPr>
    <p:cSldViewPr>
      <p:cViewPr>
        <p:scale>
          <a:sx n="50" d="100"/>
          <a:sy n="50" d="100"/>
        </p:scale>
        <p:origin x="2924" y="1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4FAE2-3B7A-46A8-BD02-84D32A80189B}" type="datetimeFigureOut">
              <a:rPr lang="ko-KR" altLang="en-US" smtClean="0"/>
              <a:t>2025-12-20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D0111-1BEF-4A29-A65F-D9F79F0F4D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9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0111-1BEF-4A29-A65F-D9F79F0F4D0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25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0449F-FF81-F1FA-8E6E-11B09130E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4F8A3B-1538-6D76-A4AC-6F59247777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6EA65A-526D-F022-9DC1-6561D9C8F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4D6192-5E6A-5705-C330-24C638644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0111-1BEF-4A29-A65F-D9F79F0F4D0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23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0111-1BEF-4A29-A65F-D9F79F0F4D0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48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0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0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800" y="10045700"/>
            <a:ext cx="24726900" cy="3987800"/>
          </a:xfrm>
          <a:prstGeom prst="rect">
            <a:avLst/>
          </a:prstGeom>
          <a:effectLst>
            <a:outerShdw dist="306993" dir="5400000">
              <a:srgbClr val="D8D8D8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0566400"/>
            <a:ext cx="21336000" cy="1727200"/>
          </a:xfrm>
          <a:prstGeom prst="rect">
            <a:avLst/>
          </a:prstGeom>
          <a:effectLst>
            <a:outerShdw dist="159490" dir="5400000">
              <a:srgbClr val="D8D8D8">
                <a:alpha val="10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4381500" y="7340600"/>
            <a:ext cx="15621000" cy="927100"/>
          </a:xfrm>
          <a:prstGeom prst="rect">
            <a:avLst/>
          </a:prstGeom>
        </p:spPr>
        <p:txBody>
          <a:bodyPr lIns="0" tIns="66040" rIns="0" bIns="66040" rtlCol="0" anchor="ctr"/>
          <a:lstStyle/>
          <a:p>
            <a:pPr lvl="0" algn="ctr">
              <a:lnSpc>
                <a:spcPct val="99600"/>
              </a:lnSpc>
            </a:pPr>
            <a:r>
              <a:rPr lang="en" sz="5200" b="0" i="0" u="none" strike="noStrike" spc="52">
                <a:solidFill>
                  <a:srgbClr val="000000"/>
                </a:solidFill>
                <a:latin typeface="Pretendard ExtraLight"/>
              </a:rPr>
              <a:t>Coin Rush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73300" y="11188700"/>
            <a:ext cx="20066000" cy="4953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-US" sz="2933" b="1" i="0" u="none" strike="noStrike">
                <a:solidFill>
                  <a:srgbClr val="000000"/>
                </a:solidFill>
                <a:latin typeface="Pretendard Light"/>
              </a:rPr>
              <a:t>     |      2191148 </a:t>
            </a:r>
            <a:r>
              <a:rPr lang="ko-KR" sz="2933" b="1" i="0" u="none" strike="noStrike">
                <a:solidFill>
                  <a:srgbClr val="000000"/>
                </a:solidFill>
                <a:ea typeface="Pretendard Light"/>
              </a:rPr>
              <a:t>정주영</a:t>
            </a:r>
            <a:r>
              <a:rPr lang="en-US" sz="2933" b="1" i="0" u="none" strike="noStrike">
                <a:solidFill>
                  <a:srgbClr val="000000"/>
                </a:solidFill>
                <a:latin typeface="Pretendard Light"/>
              </a:rPr>
              <a:t>        |        2471383 </a:t>
            </a:r>
            <a:r>
              <a:rPr lang="ko-KR" sz="2933" b="1" i="0" u="none" strike="noStrike">
                <a:solidFill>
                  <a:srgbClr val="000000"/>
                </a:solidFill>
                <a:ea typeface="Pretendard Light"/>
              </a:rPr>
              <a:t>왕혜영</a:t>
            </a:r>
            <a:r>
              <a:rPr lang="en-US" sz="2933" b="1" i="0" u="none" strike="noStrike">
                <a:solidFill>
                  <a:srgbClr val="000000"/>
                </a:solidFill>
                <a:latin typeface="Pretendard Light"/>
              </a:rPr>
              <a:t>      | 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7000" y="4953000"/>
            <a:ext cx="21590000" cy="22225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ctr">
              <a:lnSpc>
                <a:spcPct val="99600"/>
              </a:lnSpc>
            </a:pPr>
            <a:r>
              <a:rPr lang="en-US" sz="6666" b="1" i="0" u="none" strike="noStrike">
                <a:solidFill>
                  <a:srgbClr val="000000"/>
                </a:solidFill>
                <a:latin typeface="Pretendard Light"/>
              </a:rPr>
              <a:t>Min-Heap </a:t>
            </a:r>
            <a:r>
              <a:rPr lang="ko-KR" sz="6666" b="1" i="0" u="none" strike="noStrike">
                <a:solidFill>
                  <a:srgbClr val="000000"/>
                </a:solidFill>
                <a:ea typeface="Pretendard Light"/>
              </a:rPr>
              <a:t>알고리즘을</a:t>
            </a:r>
            <a:r>
              <a:rPr lang="en-US" sz="6666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1" i="0" u="none" strike="noStrike">
                <a:solidFill>
                  <a:srgbClr val="000000"/>
                </a:solidFill>
                <a:ea typeface="Pretendard Light"/>
              </a:rPr>
              <a:t>활용한</a:t>
            </a:r>
            <a:r>
              <a:rPr lang="en-US" sz="6666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1" i="0" u="none" strike="noStrike">
                <a:solidFill>
                  <a:srgbClr val="000000"/>
                </a:solidFill>
                <a:ea typeface="Pretendard Light"/>
              </a:rPr>
              <a:t>랭킹</a:t>
            </a:r>
            <a:r>
              <a:rPr lang="en-US" sz="6666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1" i="0" u="none" strike="noStrike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6666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1" i="0" u="none" strike="noStrike">
                <a:solidFill>
                  <a:srgbClr val="000000"/>
                </a:solidFill>
                <a:ea typeface="Pretendard Light"/>
              </a:rPr>
              <a:t>기반</a:t>
            </a:r>
            <a:r>
              <a:rPr lang="en-US" sz="6666" b="1" i="0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en-US" sz="6666" b="1" i="0" u="none" strike="noStrike">
                <a:solidFill>
                  <a:srgbClr val="000000"/>
                </a:solidFill>
                <a:latin typeface="Pretendard Light"/>
              </a:rPr>
              <a:t>2D </a:t>
            </a:r>
            <a:r>
              <a:rPr lang="ko-KR" sz="6666" b="1" i="0" u="none" strike="noStrike">
                <a:solidFill>
                  <a:srgbClr val="000000"/>
                </a:solidFill>
                <a:ea typeface="Pretendard Light"/>
              </a:rPr>
              <a:t>플랫폼</a:t>
            </a:r>
            <a:r>
              <a:rPr lang="en-US" sz="6666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1" i="0" u="none" strike="noStrike">
                <a:solidFill>
                  <a:srgbClr val="000000"/>
                </a:solidFill>
                <a:ea typeface="Pretendard Light"/>
              </a:rPr>
              <a:t>게임</a:t>
            </a:r>
            <a:r>
              <a:rPr lang="en-US" sz="6666" b="1" i="0" u="none" strike="noStrike">
                <a:solidFill>
                  <a:srgbClr val="000000"/>
                </a:solidFill>
                <a:latin typeface="Pretendard Light"/>
              </a:rPr>
              <a:t> 
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32300" y="889000"/>
            <a:ext cx="155194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ctr">
              <a:lnSpc>
                <a:spcPct val="99600"/>
              </a:lnSpc>
            </a:pP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자료구조</a:t>
            </a:r>
            <a:r>
              <a:rPr lang="en-US" sz="2666" b="0" i="0" u="none" strike="noStrike" spc="27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2666" b="0" i="0" u="none" strike="noStrike" spc="27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실습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1D34E-5005-B154-136F-A8D63AB32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5B8C2A6-D726-D76C-8A87-0D63B3FB0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7D763CD-7FF0-DB1C-A97A-1A5B4713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711200"/>
            <a:ext cx="22580600" cy="12293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7277393-16F1-1361-A8E2-8C9CB662B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BBF5AD3-0633-3B62-4333-6C04FFDCE250}"/>
              </a:ext>
            </a:extLst>
          </p:cNvPr>
          <p:cNvSpPr txBox="1"/>
          <p:nvPr/>
        </p:nvSpPr>
        <p:spPr>
          <a:xfrm>
            <a:off x="3873500" y="2413000"/>
            <a:ext cx="13246100" cy="12827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66" dirty="0">
                <a:solidFill>
                  <a:srgbClr val="000000"/>
                </a:solidFill>
                <a:ea typeface="Pretendard Black"/>
              </a:rPr>
              <a:t>구현 결과</a:t>
            </a:r>
            <a:r>
              <a:rPr lang="en-US" altLang="ko-KR" sz="6666" b="0" i="0" u="none" strike="noStrike" dirty="0">
                <a:solidFill>
                  <a:srgbClr val="000000"/>
                </a:solidFill>
                <a:ea typeface="Pretendard Black"/>
              </a:rPr>
              <a:t> – </a:t>
            </a:r>
            <a:r>
              <a:rPr lang="ko-KR" altLang="en-US" sz="6666" dirty="0">
                <a:solidFill>
                  <a:srgbClr val="000000"/>
                </a:solidFill>
                <a:ea typeface="Pretendard Black"/>
              </a:rPr>
              <a:t>몬스터 시스템</a:t>
            </a:r>
            <a:endParaRPr lang="ko-KR" sz="6666" b="0" i="0" u="none" strike="noStrike" dirty="0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D8B0065-44AE-E179-B974-CD7CA4F7C597}"/>
              </a:ext>
            </a:extLst>
          </p:cNvPr>
          <p:cNvSpPr txBox="1"/>
          <p:nvPr/>
        </p:nvSpPr>
        <p:spPr>
          <a:xfrm>
            <a:off x="4432300" y="889000"/>
            <a:ext cx="155194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ctr">
              <a:lnSpc>
                <a:spcPct val="99600"/>
              </a:lnSpc>
            </a:pP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자료구조</a:t>
            </a:r>
            <a:r>
              <a:rPr lang="en-US" sz="2666" b="0" i="0" u="none" strike="noStrike" spc="27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2666" b="0" i="0" u="none" strike="noStrike" spc="27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실습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D1CCC9D-36A1-5EF3-09BB-A161B07A5896}"/>
              </a:ext>
            </a:extLst>
          </p:cNvPr>
          <p:cNvSpPr txBox="1"/>
          <p:nvPr/>
        </p:nvSpPr>
        <p:spPr>
          <a:xfrm>
            <a:off x="1828800" y="2382620"/>
            <a:ext cx="1319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05</a:t>
            </a:r>
            <a:endParaRPr lang="ko-KR" altLang="en-US" sz="7200" b="1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B5C9E56-E971-4FCA-FF25-CE3DE187F8F2}"/>
              </a:ext>
            </a:extLst>
          </p:cNvPr>
          <p:cNvGrpSpPr/>
          <p:nvPr/>
        </p:nvGrpSpPr>
        <p:grpSpPr>
          <a:xfrm>
            <a:off x="4343400" y="5334000"/>
            <a:ext cx="6898780" cy="5621398"/>
            <a:chOff x="1941475" y="5099410"/>
            <a:chExt cx="6898780" cy="5621398"/>
          </a:xfrm>
        </p:grpSpPr>
        <p:pic>
          <p:nvPicPr>
            <p:cNvPr id="26" name="Picture 12">
              <a:extLst>
                <a:ext uri="{FF2B5EF4-FFF2-40B4-BE49-F238E27FC236}">
                  <a16:creationId xmlns:a16="http://schemas.microsoft.com/office/drawing/2014/main" id="{1280E2DA-EAC9-D77B-35EB-964AE2F16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1475" y="5099410"/>
              <a:ext cx="6604000" cy="5621398"/>
            </a:xfrm>
            <a:prstGeom prst="rect">
              <a:avLst/>
            </a:prstGeom>
          </p:spPr>
        </p:pic>
        <p:pic>
          <p:nvPicPr>
            <p:cNvPr id="27" name="Picture 13">
              <a:extLst>
                <a:ext uri="{FF2B5EF4-FFF2-40B4-BE49-F238E27FC236}">
                  <a16:creationId xmlns:a16="http://schemas.microsoft.com/office/drawing/2014/main" id="{7E2102B6-BA61-7B8A-1677-732F1C3AA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3875" y="5245100"/>
              <a:ext cx="182810" cy="182810"/>
            </a:xfrm>
            <a:prstGeom prst="rect">
              <a:avLst/>
            </a:prstGeom>
          </p:spPr>
        </p:pic>
        <p:pic>
          <p:nvPicPr>
            <p:cNvPr id="28" name="Picture 14">
              <a:extLst>
                <a:ext uri="{FF2B5EF4-FFF2-40B4-BE49-F238E27FC236}">
                  <a16:creationId xmlns:a16="http://schemas.microsoft.com/office/drawing/2014/main" id="{6FF73601-7F44-1A44-926F-4FC2C338D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87220" y="5245100"/>
              <a:ext cx="182810" cy="182810"/>
            </a:xfrm>
            <a:prstGeom prst="rect">
              <a:avLst/>
            </a:prstGeom>
          </p:spPr>
        </p:pic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1DD692EE-5DAD-248B-0791-9D9D04D52C5C}"/>
                </a:ext>
              </a:extLst>
            </p:cNvPr>
            <p:cNvSpPr txBox="1"/>
            <p:nvPr/>
          </p:nvSpPr>
          <p:spPr>
            <a:xfrm>
              <a:off x="2237310" y="5137510"/>
              <a:ext cx="5849910" cy="806089"/>
            </a:xfrm>
            <a:prstGeom prst="rect">
              <a:avLst/>
            </a:prstGeom>
          </p:spPr>
          <p:txBody>
            <a:bodyPr lIns="0" tIns="16933" rIns="0" bIns="16933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3600" dirty="0" err="1">
                  <a:solidFill>
                    <a:srgbClr val="FFFFFF"/>
                  </a:solidFill>
                  <a:ea typeface="Pretendard SemiBold"/>
                </a:rPr>
                <a:t>리스폰</a:t>
              </a:r>
              <a:r>
                <a:rPr lang="ko-KR" altLang="en-US" sz="3600" dirty="0">
                  <a:solidFill>
                    <a:srgbClr val="FFFFFF"/>
                  </a:solidFill>
                  <a:ea typeface="Pretendard SemiBold"/>
                </a:rPr>
                <a:t> 시스템</a:t>
              </a:r>
              <a:endParaRPr lang="ko-KR" sz="3600" b="0" i="0" u="none" strike="noStrike" dirty="0">
                <a:solidFill>
                  <a:srgbClr val="FFFFFF"/>
                </a:solidFill>
                <a:ea typeface="Pretendard SemiBold"/>
              </a:endParaRPr>
            </a:p>
          </p:txBody>
        </p:sp>
        <p:sp>
          <p:nvSpPr>
            <p:cNvPr id="30" name="TextBox 16">
              <a:extLst>
                <a:ext uri="{FF2B5EF4-FFF2-40B4-BE49-F238E27FC236}">
                  <a16:creationId xmlns:a16="http://schemas.microsoft.com/office/drawing/2014/main" id="{B6DDCD78-AB89-4B79-31DA-FFB407756925}"/>
                </a:ext>
              </a:extLst>
            </p:cNvPr>
            <p:cNvSpPr txBox="1"/>
            <p:nvPr/>
          </p:nvSpPr>
          <p:spPr>
            <a:xfrm>
              <a:off x="2131975" y="6160175"/>
              <a:ext cx="6708280" cy="4050624"/>
            </a:xfrm>
            <a:prstGeom prst="rect">
              <a:avLst/>
            </a:prstGeom>
          </p:spPr>
          <p:txBody>
            <a:bodyPr rtlCol="0" anchor="t"/>
            <a:lstStyle/>
            <a:p>
              <a:pPr>
                <a:lnSpc>
                  <a:spcPct val="125000"/>
                </a:lnSpc>
              </a:pPr>
              <a:r>
                <a:rPr lang="ko-KR" altLang="en-US" sz="2800" b="1" dirty="0" err="1">
                  <a:latin typeface="Pretendard Regular" panose="020B0600000101010101" charset="-127"/>
                  <a:ea typeface="Pretendard Regular" panose="020B0600000101010101" charset="-127"/>
                </a:rPr>
                <a:t>리스폰</a:t>
              </a:r>
              <a:r>
                <a:rPr lang="ko-KR" altLang="en-US" sz="2800" b="1" dirty="0">
                  <a:latin typeface="Pretendard Regular" panose="020B0600000101010101" charset="-127"/>
                  <a:ea typeface="Pretendard Regular" panose="020B0600000101010101" charset="-127"/>
                </a:rPr>
                <a:t> 시간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: 5</a:t>
              </a: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초 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(100</a:t>
              </a: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프레임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)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2800" b="1" dirty="0" err="1">
                  <a:latin typeface="Pretendard Regular" panose="020B0600000101010101" charset="-127"/>
                  <a:ea typeface="Pretendard Regular" panose="020B0600000101010101" charset="-127"/>
                </a:rPr>
                <a:t>리스폰</a:t>
              </a:r>
              <a:r>
                <a:rPr lang="ko-KR" altLang="en-US" sz="2800" b="1" dirty="0">
                  <a:latin typeface="Pretendard Regular" panose="020B0600000101010101" charset="-127"/>
                  <a:ea typeface="Pretendard Regular" panose="020B0600000101010101" charset="-127"/>
                </a:rPr>
                <a:t> 위치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: </a:t>
              </a: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원래 생성 위치로 복귀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2800" b="1" dirty="0">
                  <a:latin typeface="Pretendard Regular" panose="020B0600000101010101" charset="-127"/>
                  <a:ea typeface="Pretendard Regular" panose="020B0600000101010101" charset="-127"/>
                </a:rPr>
                <a:t>무한 </a:t>
              </a:r>
              <a:r>
                <a:rPr lang="ko-KR" altLang="en-US" sz="2800" b="1" dirty="0" err="1">
                  <a:latin typeface="Pretendard Regular" panose="020B0600000101010101" charset="-127"/>
                  <a:ea typeface="Pretendard Regular" panose="020B0600000101010101" charset="-127"/>
                </a:rPr>
                <a:t>리스폰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: </a:t>
              </a: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게임 종료까지 계속 부활</a:t>
              </a:r>
              <a:endParaRPr lang="en-US" altLang="ko-KR" sz="28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6EF7458-911C-73C0-D8BD-2CFC4FD8A72F}"/>
              </a:ext>
            </a:extLst>
          </p:cNvPr>
          <p:cNvGrpSpPr/>
          <p:nvPr/>
        </p:nvGrpSpPr>
        <p:grpSpPr>
          <a:xfrm>
            <a:off x="13091020" y="5334000"/>
            <a:ext cx="6898780" cy="5621398"/>
            <a:chOff x="1941475" y="5099410"/>
            <a:chExt cx="6898780" cy="5621398"/>
          </a:xfrm>
        </p:grpSpPr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E24B55C4-783C-694C-2992-ED236B086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1475" y="5099410"/>
              <a:ext cx="6604000" cy="5621398"/>
            </a:xfrm>
            <a:prstGeom prst="rect">
              <a:avLst/>
            </a:prstGeom>
          </p:spPr>
        </p:pic>
        <p:pic>
          <p:nvPicPr>
            <p:cNvPr id="12" name="Picture 13">
              <a:extLst>
                <a:ext uri="{FF2B5EF4-FFF2-40B4-BE49-F238E27FC236}">
                  <a16:creationId xmlns:a16="http://schemas.microsoft.com/office/drawing/2014/main" id="{81CF46BF-0E74-4A7B-3B2F-04E726C4B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3875" y="5245100"/>
              <a:ext cx="182810" cy="182810"/>
            </a:xfrm>
            <a:prstGeom prst="rect">
              <a:avLst/>
            </a:prstGeom>
          </p:spPr>
        </p:pic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D1085AF4-FB0A-63E3-F8C9-4AFF7B484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87220" y="5245100"/>
              <a:ext cx="182810" cy="182810"/>
            </a:xfrm>
            <a:prstGeom prst="rect">
              <a:avLst/>
            </a:prstGeom>
          </p:spPr>
        </p:pic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C2E04B25-4A96-E666-E9EA-CDFFEBB2BB78}"/>
                </a:ext>
              </a:extLst>
            </p:cNvPr>
            <p:cNvSpPr txBox="1"/>
            <p:nvPr/>
          </p:nvSpPr>
          <p:spPr>
            <a:xfrm>
              <a:off x="2237310" y="5137510"/>
              <a:ext cx="5849910" cy="806089"/>
            </a:xfrm>
            <a:prstGeom prst="rect">
              <a:avLst/>
            </a:prstGeom>
          </p:spPr>
          <p:txBody>
            <a:bodyPr lIns="0" tIns="16933" rIns="0" bIns="16933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3600" b="0" i="0" u="none" strike="noStrike" dirty="0">
                  <a:solidFill>
                    <a:srgbClr val="FFFFFF"/>
                  </a:solidFill>
                  <a:ea typeface="Pretendard SemiBold"/>
                </a:rPr>
                <a:t>충돌 데미지</a:t>
              </a:r>
              <a:endParaRPr lang="ko-KR" sz="3600" b="0" i="0" u="none" strike="noStrike" dirty="0">
                <a:solidFill>
                  <a:srgbClr val="FFFFFF"/>
                </a:solidFill>
                <a:ea typeface="Pretendard SemiBold"/>
              </a:endParaRPr>
            </a:p>
          </p:txBody>
        </p:sp>
        <p:sp>
          <p:nvSpPr>
            <p:cNvPr id="15" name="TextBox 16">
              <a:extLst>
                <a:ext uri="{FF2B5EF4-FFF2-40B4-BE49-F238E27FC236}">
                  <a16:creationId xmlns:a16="http://schemas.microsoft.com/office/drawing/2014/main" id="{F89A7266-25E3-2659-8707-685994887A3B}"/>
                </a:ext>
              </a:extLst>
            </p:cNvPr>
            <p:cNvSpPr txBox="1"/>
            <p:nvPr/>
          </p:nvSpPr>
          <p:spPr>
            <a:xfrm>
              <a:off x="2131975" y="6160175"/>
              <a:ext cx="6708280" cy="4050624"/>
            </a:xfrm>
            <a:prstGeom prst="rect">
              <a:avLst/>
            </a:prstGeom>
          </p:spPr>
          <p:txBody>
            <a:bodyPr rtlCol="0" anchor="t"/>
            <a:lstStyle/>
            <a:p>
              <a:pPr>
                <a:lnSpc>
                  <a:spcPct val="125000"/>
                </a:lnSpc>
              </a:pPr>
              <a:r>
                <a:rPr lang="ko-KR" altLang="en-US" sz="2800" b="1" dirty="0">
                  <a:latin typeface="Pretendard Regular" panose="020B0600000101010101" charset="-127"/>
                  <a:ea typeface="Pretendard Regular" panose="020B0600000101010101" charset="-127"/>
                </a:rPr>
                <a:t>피격 효과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:</a:t>
              </a: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체력 감소 </a:t>
              </a:r>
              <a:endParaRPr lang="en-US" altLang="ko-KR" sz="2800" dirty="0"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무적 시간 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1.5</a:t>
              </a: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초 </a:t>
              </a:r>
              <a:endParaRPr lang="en-US" altLang="ko-KR" sz="2800" dirty="0"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 err="1">
                  <a:latin typeface="Pretendard Regular" panose="020B0600000101010101" charset="-127"/>
                  <a:ea typeface="Pretendard Regular" panose="020B0600000101010101" charset="-127"/>
                </a:rPr>
                <a:t>넉백</a:t>
              </a: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 효과 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(</a:t>
              </a: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반대 방향으로 밀림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)</a:t>
              </a: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피격 사운드 재생</a:t>
              </a: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피격 </a:t>
              </a:r>
              <a:r>
                <a:rPr lang="ko-KR" altLang="en-US" sz="2800" dirty="0" err="1">
                  <a:latin typeface="Pretendard Regular" panose="020B0600000101010101" charset="-127"/>
                  <a:ea typeface="Pretendard Regular" panose="020B0600000101010101" charset="-127"/>
                </a:rPr>
                <a:t>파티클</a:t>
              </a: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3</a:t>
              </a: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개 생성 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('!')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5849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59916-465D-EA70-984F-6154BB6B8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25536A-4B55-FE50-C7E6-EC075D9B0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8F31B4-12E8-5336-B20B-936993643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680468"/>
            <a:ext cx="22580600" cy="12293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9CA0420-FEB5-BDF3-391C-431DA3D97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363FB3DA-2CE9-8A24-F5BB-28EF8D8E6E71}"/>
              </a:ext>
            </a:extLst>
          </p:cNvPr>
          <p:cNvSpPr txBox="1"/>
          <p:nvPr/>
        </p:nvSpPr>
        <p:spPr>
          <a:xfrm>
            <a:off x="3873500" y="2413000"/>
            <a:ext cx="13246100" cy="12827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66" dirty="0">
                <a:solidFill>
                  <a:srgbClr val="000000"/>
                </a:solidFill>
                <a:ea typeface="Pretendard Black"/>
              </a:rPr>
              <a:t>구현 결과</a:t>
            </a:r>
            <a:r>
              <a:rPr lang="en-US" altLang="ko-KR" sz="6666" b="0" i="0" u="none" strike="noStrike" dirty="0">
                <a:solidFill>
                  <a:srgbClr val="000000"/>
                </a:solidFill>
                <a:ea typeface="Pretendard Black"/>
              </a:rPr>
              <a:t> – </a:t>
            </a:r>
            <a:r>
              <a:rPr lang="ko-KR" altLang="en-US" sz="6666" dirty="0">
                <a:solidFill>
                  <a:srgbClr val="000000"/>
                </a:solidFill>
                <a:ea typeface="Pretendard Black"/>
              </a:rPr>
              <a:t>물리 시스템</a:t>
            </a:r>
            <a:endParaRPr lang="ko-KR" sz="6666" b="0" i="0" u="none" strike="noStrike" dirty="0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F1348B7-44EC-07ED-1992-B51A2B283B4C}"/>
              </a:ext>
            </a:extLst>
          </p:cNvPr>
          <p:cNvSpPr txBox="1"/>
          <p:nvPr/>
        </p:nvSpPr>
        <p:spPr>
          <a:xfrm>
            <a:off x="4432300" y="889000"/>
            <a:ext cx="155194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ctr">
              <a:lnSpc>
                <a:spcPct val="99600"/>
              </a:lnSpc>
            </a:pP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자료구조</a:t>
            </a:r>
            <a:r>
              <a:rPr lang="en-US" sz="2666" b="0" i="0" u="none" strike="noStrike" spc="27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2666" b="0" i="0" u="none" strike="noStrike" spc="27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실습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9AED030-CDDD-A056-EC9B-DE90FAEB5820}"/>
              </a:ext>
            </a:extLst>
          </p:cNvPr>
          <p:cNvGrpSpPr/>
          <p:nvPr/>
        </p:nvGrpSpPr>
        <p:grpSpPr>
          <a:xfrm>
            <a:off x="2286000" y="5055303"/>
            <a:ext cx="5834573" cy="5621398"/>
            <a:chOff x="1941475" y="5099410"/>
            <a:chExt cx="6604000" cy="5621398"/>
          </a:xfrm>
        </p:grpSpPr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54D67137-278C-F17E-F839-9978E491D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1475" y="5099410"/>
              <a:ext cx="6604000" cy="5621398"/>
            </a:xfrm>
            <a:prstGeom prst="rect">
              <a:avLst/>
            </a:prstGeom>
          </p:spPr>
        </p:pic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90074991-3A55-D5D7-C79D-7BDB5123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3875" y="5245100"/>
              <a:ext cx="182810" cy="182810"/>
            </a:xfrm>
            <a:prstGeom prst="rect">
              <a:avLst/>
            </a:prstGeom>
          </p:spPr>
        </p:pic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4B0367A7-7B99-44FA-7485-4D0BBEA8B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87220" y="5245100"/>
              <a:ext cx="182810" cy="182810"/>
            </a:xfrm>
            <a:prstGeom prst="rect">
              <a:avLst/>
            </a:prstGeom>
          </p:spPr>
        </p:pic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5563A5E-29A2-C120-DC67-3359E0E72205}"/>
                </a:ext>
              </a:extLst>
            </p:cNvPr>
            <p:cNvSpPr txBox="1"/>
            <p:nvPr/>
          </p:nvSpPr>
          <p:spPr>
            <a:xfrm>
              <a:off x="2237310" y="5137510"/>
              <a:ext cx="5849910" cy="806089"/>
            </a:xfrm>
            <a:prstGeom prst="rect">
              <a:avLst/>
            </a:prstGeom>
          </p:spPr>
          <p:txBody>
            <a:bodyPr lIns="0" tIns="16933" rIns="0" bIns="16933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3600" b="0" i="0" u="none" strike="noStrike" dirty="0">
                  <a:solidFill>
                    <a:srgbClr val="FFFFFF"/>
                  </a:solidFill>
                  <a:ea typeface="Pretendard SemiBold"/>
                </a:rPr>
                <a:t>중력 시스템</a:t>
              </a:r>
              <a:endParaRPr lang="ko-KR" sz="3600" b="0" i="0" u="none" strike="noStrike" dirty="0">
                <a:solidFill>
                  <a:srgbClr val="FFFFFF"/>
                </a:solidFill>
                <a:ea typeface="Pretendard SemiBold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AEEC644-C30D-8F63-9372-F34AA4258FD3}"/>
                </a:ext>
              </a:extLst>
            </p:cNvPr>
            <p:cNvSpPr txBox="1"/>
            <p:nvPr/>
          </p:nvSpPr>
          <p:spPr>
            <a:xfrm>
              <a:off x="2131975" y="6160175"/>
              <a:ext cx="6134100" cy="1422400"/>
            </a:xfrm>
            <a:prstGeom prst="rect">
              <a:avLst/>
            </a:prstGeom>
          </p:spPr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Pretendard Regular" panose="020B0600000101010101" charset="-127"/>
                  <a:ea typeface="Pretendard Regular" panose="020B0600000101010101" charset="-127"/>
                </a:rPr>
                <a:t>중력 가속도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:  1 (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매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Frame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+1)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Pretendard Regular" panose="020B0600000101010101" charset="-127"/>
                  <a:ea typeface="Pretendard Regular" panose="020B0600000101010101" charset="-127"/>
                </a:rPr>
                <a:t>최대 낙하 속도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: 10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칸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/Frame</a:t>
              </a:r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Pretendard Regular" panose="020B0600000101010101" charset="-127"/>
                  <a:ea typeface="Pretendard Regular" panose="020B0600000101010101" charset="-127"/>
                </a:rPr>
                <a:t>점프 높이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 :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Stage 1: -3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Stage 2: -4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Hidden Stage: -5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AA474D2-558D-475D-FDF6-B0491822972D}"/>
              </a:ext>
            </a:extLst>
          </p:cNvPr>
          <p:cNvGrpSpPr/>
          <p:nvPr/>
        </p:nvGrpSpPr>
        <p:grpSpPr>
          <a:xfrm>
            <a:off x="16096758" y="5103563"/>
            <a:ext cx="5758170" cy="5621398"/>
            <a:chOff x="15813124" y="5099410"/>
            <a:chExt cx="6616701" cy="5621398"/>
          </a:xfrm>
        </p:grpSpPr>
        <p:pic>
          <p:nvPicPr>
            <p:cNvPr id="50" name="Picture 12">
              <a:extLst>
                <a:ext uri="{FF2B5EF4-FFF2-40B4-BE49-F238E27FC236}">
                  <a16:creationId xmlns:a16="http://schemas.microsoft.com/office/drawing/2014/main" id="{77FB8CCE-C798-049F-E7DA-B5124834C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13124" y="5099410"/>
              <a:ext cx="6604002" cy="5621398"/>
            </a:xfrm>
            <a:prstGeom prst="rect">
              <a:avLst/>
            </a:prstGeom>
          </p:spPr>
        </p:pic>
        <p:pic>
          <p:nvPicPr>
            <p:cNvPr id="51" name="Picture 13">
              <a:extLst>
                <a:ext uri="{FF2B5EF4-FFF2-40B4-BE49-F238E27FC236}">
                  <a16:creationId xmlns:a16="http://schemas.microsoft.com/office/drawing/2014/main" id="{6C7987AD-1DBD-4652-E829-159AAF2EA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65525" y="5245100"/>
              <a:ext cx="182810" cy="182810"/>
            </a:xfrm>
            <a:prstGeom prst="rect">
              <a:avLst/>
            </a:prstGeom>
          </p:spPr>
        </p:pic>
        <p:pic>
          <p:nvPicPr>
            <p:cNvPr id="52" name="Picture 14">
              <a:extLst>
                <a:ext uri="{FF2B5EF4-FFF2-40B4-BE49-F238E27FC236}">
                  <a16:creationId xmlns:a16="http://schemas.microsoft.com/office/drawing/2014/main" id="{A622B26B-4AB3-7D43-347A-D504A078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958870" y="5245100"/>
              <a:ext cx="182810" cy="182810"/>
            </a:xfrm>
            <a:prstGeom prst="rect">
              <a:avLst/>
            </a:prstGeom>
          </p:spPr>
        </p:pic>
        <p:sp>
          <p:nvSpPr>
            <p:cNvPr id="53" name="TextBox 15">
              <a:extLst>
                <a:ext uri="{FF2B5EF4-FFF2-40B4-BE49-F238E27FC236}">
                  <a16:creationId xmlns:a16="http://schemas.microsoft.com/office/drawing/2014/main" id="{B59375D5-7A61-5A89-B77B-B218E6B08D57}"/>
                </a:ext>
              </a:extLst>
            </p:cNvPr>
            <p:cNvSpPr txBox="1"/>
            <p:nvPr/>
          </p:nvSpPr>
          <p:spPr>
            <a:xfrm>
              <a:off x="16108960" y="5137510"/>
              <a:ext cx="5849910" cy="806089"/>
            </a:xfrm>
            <a:prstGeom prst="rect">
              <a:avLst/>
            </a:prstGeom>
          </p:spPr>
          <p:txBody>
            <a:bodyPr lIns="0" tIns="16933" rIns="0" bIns="16933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3600" dirty="0">
                  <a:solidFill>
                    <a:srgbClr val="FFFFFF"/>
                  </a:solidFill>
                  <a:ea typeface="Pretendard SemiBold"/>
                </a:rPr>
                <a:t>충돌 검사</a:t>
              </a:r>
              <a:endParaRPr lang="ko-KR" sz="3600" b="0" i="0" u="none" strike="noStrike" dirty="0">
                <a:solidFill>
                  <a:srgbClr val="FFFFFF"/>
                </a:solidFill>
                <a:ea typeface="Pretendard SemiBold"/>
              </a:endParaRPr>
            </a:p>
          </p:txBody>
        </p:sp>
        <p:sp>
          <p:nvSpPr>
            <p:cNvPr id="54" name="TextBox 16">
              <a:extLst>
                <a:ext uri="{FF2B5EF4-FFF2-40B4-BE49-F238E27FC236}">
                  <a16:creationId xmlns:a16="http://schemas.microsoft.com/office/drawing/2014/main" id="{BDE94B44-C41E-EE07-FCA6-05FF68C60F9D}"/>
                </a:ext>
              </a:extLst>
            </p:cNvPr>
            <p:cNvSpPr txBox="1"/>
            <p:nvPr/>
          </p:nvSpPr>
          <p:spPr>
            <a:xfrm>
              <a:off x="15982423" y="6160174"/>
              <a:ext cx="6447402" cy="4050625"/>
            </a:xfrm>
            <a:prstGeom prst="rect">
              <a:avLst/>
            </a:prstGeom>
          </p:spPr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Pretendard Regular" panose="020B0600000101010101" charset="-127"/>
                  <a:ea typeface="Pretendard Regular" panose="020B0600000101010101" charset="-127"/>
                </a:rPr>
                <a:t>플랫폼 충돌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: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플레이어가 플랫폼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X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범위 안에 있고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 Y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위치가 플랫폼 높이와 일치하면 착지</a:t>
              </a:r>
            </a:p>
            <a:p>
              <a:pPr>
                <a:lnSpc>
                  <a:spcPct val="150000"/>
                </a:lnSpc>
              </a:pPr>
              <a:endParaRPr lang="en-US" altLang="ko-KR" sz="400" b="1" dirty="0"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Pretendard Regular" panose="020B0600000101010101" charset="-127"/>
                  <a:ea typeface="Pretendard Regular" panose="020B0600000101010101" charset="-127"/>
                </a:rPr>
                <a:t>몬스터 충돌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: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플레이어와 몬스터가 좌우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1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칸 이내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같은 높이면 피격</a:t>
              </a:r>
            </a:p>
            <a:p>
              <a:pPr>
                <a:lnSpc>
                  <a:spcPct val="150000"/>
                </a:lnSpc>
              </a:pPr>
              <a:endParaRPr lang="en-US" altLang="ko-KR" sz="400" b="1" dirty="0"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Pretendard Regular" panose="020B0600000101010101" charset="-127"/>
                  <a:ea typeface="Pretendard Regular" panose="020B0600000101010101" charset="-127"/>
                </a:rPr>
                <a:t>코인 수집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: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플레이어와 코인이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1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칸 이내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. 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코인이 플레이어보다 위에 있거나 같은 높이면 획득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D750904-FFCF-7331-2DA2-6087AF5289D0}"/>
              </a:ext>
            </a:extLst>
          </p:cNvPr>
          <p:cNvGrpSpPr/>
          <p:nvPr/>
        </p:nvGrpSpPr>
        <p:grpSpPr>
          <a:xfrm>
            <a:off x="9103607" y="5103563"/>
            <a:ext cx="12089413" cy="5621398"/>
            <a:chOff x="15812224" y="5103563"/>
            <a:chExt cx="13280995" cy="5621398"/>
          </a:xfrm>
        </p:grpSpPr>
        <p:pic>
          <p:nvPicPr>
            <p:cNvPr id="58" name="Picture 12">
              <a:extLst>
                <a:ext uri="{FF2B5EF4-FFF2-40B4-BE49-F238E27FC236}">
                  <a16:creationId xmlns:a16="http://schemas.microsoft.com/office/drawing/2014/main" id="{AFAF6564-F8EA-87F2-DD5C-DBF1E3836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12224" y="5103563"/>
              <a:ext cx="6604001" cy="5621398"/>
            </a:xfrm>
            <a:prstGeom prst="rect">
              <a:avLst/>
            </a:prstGeom>
          </p:spPr>
        </p:pic>
        <p:pic>
          <p:nvPicPr>
            <p:cNvPr id="59" name="Picture 13">
              <a:extLst>
                <a:ext uri="{FF2B5EF4-FFF2-40B4-BE49-F238E27FC236}">
                  <a16:creationId xmlns:a16="http://schemas.microsoft.com/office/drawing/2014/main" id="{EA0BF08C-6F9F-B9F9-9458-760091E52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65525" y="5245100"/>
              <a:ext cx="182810" cy="182810"/>
            </a:xfrm>
            <a:prstGeom prst="rect">
              <a:avLst/>
            </a:prstGeom>
          </p:spPr>
        </p:pic>
        <p:pic>
          <p:nvPicPr>
            <p:cNvPr id="60" name="Picture 14">
              <a:extLst>
                <a:ext uri="{FF2B5EF4-FFF2-40B4-BE49-F238E27FC236}">
                  <a16:creationId xmlns:a16="http://schemas.microsoft.com/office/drawing/2014/main" id="{B8FAA8EB-B0E0-0A7C-CD9B-8ACCB5001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958870" y="5245100"/>
              <a:ext cx="182810" cy="182810"/>
            </a:xfrm>
            <a:prstGeom prst="rect">
              <a:avLst/>
            </a:prstGeom>
          </p:spPr>
        </p:pic>
        <p:sp>
          <p:nvSpPr>
            <p:cNvPr id="61" name="TextBox 15">
              <a:extLst>
                <a:ext uri="{FF2B5EF4-FFF2-40B4-BE49-F238E27FC236}">
                  <a16:creationId xmlns:a16="http://schemas.microsoft.com/office/drawing/2014/main" id="{50B41255-6062-0CCD-1621-9F5D1FA100AD}"/>
                </a:ext>
              </a:extLst>
            </p:cNvPr>
            <p:cNvSpPr txBox="1"/>
            <p:nvPr/>
          </p:nvSpPr>
          <p:spPr>
            <a:xfrm>
              <a:off x="16108960" y="5137510"/>
              <a:ext cx="5849910" cy="806089"/>
            </a:xfrm>
            <a:prstGeom prst="rect">
              <a:avLst/>
            </a:prstGeom>
          </p:spPr>
          <p:txBody>
            <a:bodyPr lIns="0" tIns="16933" rIns="0" bIns="16933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3600" b="0" i="0" u="none" strike="noStrike" dirty="0">
                  <a:solidFill>
                    <a:srgbClr val="FFFFFF"/>
                  </a:solidFill>
                  <a:ea typeface="Pretendard SemiBold"/>
                </a:rPr>
                <a:t>마찰력</a:t>
              </a:r>
              <a:endParaRPr lang="ko-KR" sz="3600" b="0" i="0" u="none" strike="noStrike" dirty="0">
                <a:solidFill>
                  <a:srgbClr val="FFFFFF"/>
                </a:solidFill>
                <a:ea typeface="Pretendard SemiBold"/>
              </a:endParaRPr>
            </a:p>
          </p:txBody>
        </p:sp>
        <p:sp>
          <p:nvSpPr>
            <p:cNvPr id="62" name="TextBox 16">
              <a:extLst>
                <a:ext uri="{FF2B5EF4-FFF2-40B4-BE49-F238E27FC236}">
                  <a16:creationId xmlns:a16="http://schemas.microsoft.com/office/drawing/2014/main" id="{1A8E974A-8D87-A3A1-FA18-2F6393F36916}"/>
                </a:ext>
              </a:extLst>
            </p:cNvPr>
            <p:cNvSpPr txBox="1"/>
            <p:nvPr/>
          </p:nvSpPr>
          <p:spPr>
            <a:xfrm>
              <a:off x="15982422" y="6154167"/>
              <a:ext cx="13110797" cy="4050625"/>
            </a:xfrm>
            <a:prstGeom prst="rect">
              <a:avLst/>
            </a:prstGeom>
          </p:spPr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Pretendard Regular" panose="020B0600000101010101" charset="-127"/>
                  <a:ea typeface="Pretendard Regular" panose="020B0600000101010101" charset="-127"/>
                </a:rPr>
                <a:t>땅에 있을 때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: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속도가 매 프레임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20%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감소 </a:t>
              </a:r>
              <a:b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</a:b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		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→ 빠르게 멈춤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e.g.,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속도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10 → 8 → 6 → 5 → 4 → ...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Pretendard Regular" panose="020B0600000101010101" charset="-127"/>
                  <a:ea typeface="Pretendard Regular" panose="020B0600000101010101" charset="-127"/>
                </a:rPr>
                <a:t>공중에 있을 때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: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속도가 매 프레임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5%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감소 </a:t>
              </a:r>
              <a:b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</a:b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		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→ 천천히 멈춤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Pretendard Regular" panose="020B0600000101010101" charset="-127"/>
                  <a:ea typeface="Pretendard Regular" panose="020B0600000101010101" charset="-127"/>
                </a:rPr>
                <a:t>피격 후 무적 상태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: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속도가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20%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감소 </a:t>
              </a:r>
              <a:b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</a:b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		    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→ 빠르게 제어 회복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E29210E3-00BF-0C09-C38E-BE7F31629943}"/>
              </a:ext>
            </a:extLst>
          </p:cNvPr>
          <p:cNvSpPr txBox="1"/>
          <p:nvPr/>
        </p:nvSpPr>
        <p:spPr>
          <a:xfrm>
            <a:off x="1828800" y="2382620"/>
            <a:ext cx="1319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05</a:t>
            </a:r>
            <a:endParaRPr lang="ko-KR" altLang="en-US" sz="7200" b="1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183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6B3DD-5EEF-935A-C097-A852CBD50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DFB1E06-DB33-5400-CC47-7D335E660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1767D4B-75AF-EBBE-6EE4-AD4C41C77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680468"/>
            <a:ext cx="22580600" cy="12293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84A98A8-BDF2-7F41-B15E-FE99CA8CC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800569F-4897-6466-250F-158C4E1228AF}"/>
              </a:ext>
            </a:extLst>
          </p:cNvPr>
          <p:cNvSpPr txBox="1"/>
          <p:nvPr/>
        </p:nvSpPr>
        <p:spPr>
          <a:xfrm>
            <a:off x="3873500" y="2413000"/>
            <a:ext cx="13246100" cy="12827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66" dirty="0">
                <a:solidFill>
                  <a:srgbClr val="000000"/>
                </a:solidFill>
                <a:ea typeface="Pretendard Black"/>
              </a:rPr>
              <a:t>구현 결과</a:t>
            </a:r>
            <a:r>
              <a:rPr lang="en-US" altLang="ko-KR" sz="6666" b="0" i="0" u="none" strike="noStrike" dirty="0">
                <a:solidFill>
                  <a:srgbClr val="000000"/>
                </a:solidFill>
                <a:ea typeface="Pretendard Black"/>
              </a:rPr>
              <a:t> – </a:t>
            </a:r>
            <a:r>
              <a:rPr lang="ko-KR" altLang="en-US" sz="6666" dirty="0">
                <a:solidFill>
                  <a:srgbClr val="000000"/>
                </a:solidFill>
                <a:ea typeface="Pretendard Black"/>
              </a:rPr>
              <a:t>그 외 시스템</a:t>
            </a:r>
            <a:endParaRPr lang="ko-KR" sz="6666" b="0" i="0" u="none" strike="noStrike" dirty="0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BC5A696-9711-7E94-AC44-72DB66D8CDBC}"/>
              </a:ext>
            </a:extLst>
          </p:cNvPr>
          <p:cNvSpPr txBox="1"/>
          <p:nvPr/>
        </p:nvSpPr>
        <p:spPr>
          <a:xfrm>
            <a:off x="4432300" y="889000"/>
            <a:ext cx="155194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ctr">
              <a:lnSpc>
                <a:spcPct val="99600"/>
              </a:lnSpc>
            </a:pP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자료구조</a:t>
            </a:r>
            <a:r>
              <a:rPr lang="en-US" sz="2666" b="0" i="0" u="none" strike="noStrike" spc="27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2666" b="0" i="0" u="none" strike="noStrike" spc="27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실습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529643D-0347-C8A6-E17B-7AF8C8A20AD8}"/>
              </a:ext>
            </a:extLst>
          </p:cNvPr>
          <p:cNvGrpSpPr/>
          <p:nvPr/>
        </p:nvGrpSpPr>
        <p:grpSpPr>
          <a:xfrm>
            <a:off x="1964061" y="5055303"/>
            <a:ext cx="5535267" cy="5621398"/>
            <a:chOff x="1941475" y="5099410"/>
            <a:chExt cx="6604000" cy="5621398"/>
          </a:xfrm>
        </p:grpSpPr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A2556874-10EB-03F7-C45D-FB4EBA195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1475" y="5099410"/>
              <a:ext cx="6604000" cy="5621398"/>
            </a:xfrm>
            <a:prstGeom prst="rect">
              <a:avLst/>
            </a:prstGeom>
          </p:spPr>
        </p:pic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89294215-4860-B6A7-13CE-03B0ED8ED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3875" y="5245100"/>
              <a:ext cx="182810" cy="182810"/>
            </a:xfrm>
            <a:prstGeom prst="rect">
              <a:avLst/>
            </a:prstGeom>
          </p:spPr>
        </p:pic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8AA86F48-1457-83C0-A6D3-09899E0CA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87220" y="5245100"/>
              <a:ext cx="182810" cy="182810"/>
            </a:xfrm>
            <a:prstGeom prst="rect">
              <a:avLst/>
            </a:prstGeom>
          </p:spPr>
        </p:pic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ACEB3C1F-3AB4-D99C-722A-88CB4BBE229D}"/>
                </a:ext>
              </a:extLst>
            </p:cNvPr>
            <p:cNvSpPr txBox="1"/>
            <p:nvPr/>
          </p:nvSpPr>
          <p:spPr>
            <a:xfrm>
              <a:off x="2237310" y="5137510"/>
              <a:ext cx="5849910" cy="806089"/>
            </a:xfrm>
            <a:prstGeom prst="rect">
              <a:avLst/>
            </a:prstGeom>
          </p:spPr>
          <p:txBody>
            <a:bodyPr lIns="0" tIns="16933" rIns="0" bIns="16933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3600" b="0" i="0" u="none" strike="noStrike" dirty="0">
                  <a:solidFill>
                    <a:srgbClr val="FFFFFF"/>
                  </a:solidFill>
                  <a:ea typeface="Pretendard SemiBold"/>
                </a:rPr>
                <a:t>랭킹시스템</a:t>
              </a:r>
              <a:endParaRPr lang="ko-KR" sz="3600" b="0" i="0" u="none" strike="noStrike" dirty="0">
                <a:solidFill>
                  <a:srgbClr val="FFFFFF"/>
                </a:solidFill>
                <a:ea typeface="Pretendard SemiBold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9766621D-63C7-C2B1-D7C5-2C3A1BABC24B}"/>
                </a:ext>
              </a:extLst>
            </p:cNvPr>
            <p:cNvSpPr txBox="1"/>
            <p:nvPr/>
          </p:nvSpPr>
          <p:spPr>
            <a:xfrm>
              <a:off x="2131975" y="6160175"/>
              <a:ext cx="6134100" cy="1422400"/>
            </a:xfrm>
            <a:prstGeom prst="rect">
              <a:avLst/>
            </a:prstGeom>
          </p:spPr>
          <p:txBody>
            <a:bodyPr rtlCol="0" anchor="t"/>
            <a:lstStyle/>
            <a:p>
              <a:pPr marL="0" lvl="1">
                <a:lnSpc>
                  <a:spcPct val="150000"/>
                </a:lnSpc>
                <a:buClr>
                  <a:srgbClr val="000000"/>
                </a:buClr>
              </a:pPr>
              <a:r>
                <a:rPr lang="en-US" altLang="ko-KR" sz="2800" b="1" dirty="0">
                  <a:latin typeface="Pretendard Regular" panose="020B0600000101010101" charset="-127"/>
                  <a:ea typeface="Pretendard Regular" panose="020B0600000101010101" charset="-127"/>
                </a:rPr>
                <a:t>TOP 10 </a:t>
              </a:r>
              <a:r>
                <a:rPr lang="ko-KR" altLang="en-US" sz="2800" b="1" dirty="0">
                  <a:latin typeface="Pretendard Regular" panose="020B0600000101010101" charset="-127"/>
                  <a:ea typeface="Pretendard Regular" panose="020B0600000101010101" charset="-127"/>
                </a:rPr>
                <a:t>랭킹 유지 </a:t>
              </a:r>
              <a:endParaRPr lang="en-US" altLang="ko-KR" sz="2800" b="1" dirty="0"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0" lvl="1">
                <a:lnSpc>
                  <a:spcPct val="150000"/>
                </a:lnSpc>
                <a:buClr>
                  <a:srgbClr val="000000"/>
                </a:buClr>
              </a:pPr>
              <a:r>
                <a:rPr lang="ko-KR" altLang="en-US" sz="2800" b="1" dirty="0">
                  <a:latin typeface="Pretendard Regular" panose="020B0600000101010101" charset="-127"/>
                  <a:ea typeface="Pretendard Regular" panose="020B0600000101010101" charset="-127"/>
                </a:rPr>
                <a:t>파일 기반 </a:t>
              </a: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영속성 </a:t>
              </a:r>
              <a:endParaRPr lang="en-US" altLang="ko-KR" sz="2800" dirty="0"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0" lvl="1">
                <a:lnSpc>
                  <a:spcPct val="150000"/>
                </a:lnSpc>
                <a:buClr>
                  <a:srgbClr val="000000"/>
                </a:buClr>
              </a:pP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게임 종료 후에도 데이터 보존 </a:t>
              </a:r>
              <a:endParaRPr lang="en-US" altLang="ko-KR" sz="2800" dirty="0"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0" lvl="1">
                <a:lnSpc>
                  <a:spcPct val="150000"/>
                </a:lnSpc>
                <a:buClr>
                  <a:srgbClr val="000000"/>
                </a:buClr>
              </a:pP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실시간 랭킹 업데이트 </a:t>
              </a:r>
              <a:endParaRPr lang="ko-KR" sz="24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6B22B01-0F79-A538-3E08-5D3C49B00800}"/>
              </a:ext>
            </a:extLst>
          </p:cNvPr>
          <p:cNvGrpSpPr/>
          <p:nvPr/>
        </p:nvGrpSpPr>
        <p:grpSpPr>
          <a:xfrm>
            <a:off x="16361963" y="5093403"/>
            <a:ext cx="5245807" cy="5621398"/>
            <a:chOff x="15813124" y="5099410"/>
            <a:chExt cx="6616701" cy="5621398"/>
          </a:xfrm>
        </p:grpSpPr>
        <p:pic>
          <p:nvPicPr>
            <p:cNvPr id="50" name="Picture 12">
              <a:extLst>
                <a:ext uri="{FF2B5EF4-FFF2-40B4-BE49-F238E27FC236}">
                  <a16:creationId xmlns:a16="http://schemas.microsoft.com/office/drawing/2014/main" id="{48262887-4815-5152-060D-95B51B1B2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13124" y="5099410"/>
              <a:ext cx="6604001" cy="5621398"/>
            </a:xfrm>
            <a:prstGeom prst="rect">
              <a:avLst/>
            </a:prstGeom>
          </p:spPr>
        </p:pic>
        <p:pic>
          <p:nvPicPr>
            <p:cNvPr id="51" name="Picture 13">
              <a:extLst>
                <a:ext uri="{FF2B5EF4-FFF2-40B4-BE49-F238E27FC236}">
                  <a16:creationId xmlns:a16="http://schemas.microsoft.com/office/drawing/2014/main" id="{218E9217-3174-3FF7-65B8-F3A823833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65525" y="5245100"/>
              <a:ext cx="182810" cy="182810"/>
            </a:xfrm>
            <a:prstGeom prst="rect">
              <a:avLst/>
            </a:prstGeom>
          </p:spPr>
        </p:pic>
        <p:pic>
          <p:nvPicPr>
            <p:cNvPr id="52" name="Picture 14">
              <a:extLst>
                <a:ext uri="{FF2B5EF4-FFF2-40B4-BE49-F238E27FC236}">
                  <a16:creationId xmlns:a16="http://schemas.microsoft.com/office/drawing/2014/main" id="{E9C96EE6-24B3-9DEA-BF78-B360BF249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958870" y="5245100"/>
              <a:ext cx="182810" cy="182810"/>
            </a:xfrm>
            <a:prstGeom prst="rect">
              <a:avLst/>
            </a:prstGeom>
          </p:spPr>
        </p:pic>
        <p:sp>
          <p:nvSpPr>
            <p:cNvPr id="53" name="TextBox 15">
              <a:extLst>
                <a:ext uri="{FF2B5EF4-FFF2-40B4-BE49-F238E27FC236}">
                  <a16:creationId xmlns:a16="http://schemas.microsoft.com/office/drawing/2014/main" id="{0D33ABCF-0040-76F6-1016-39BC310FB10D}"/>
                </a:ext>
              </a:extLst>
            </p:cNvPr>
            <p:cNvSpPr txBox="1"/>
            <p:nvPr/>
          </p:nvSpPr>
          <p:spPr>
            <a:xfrm>
              <a:off x="16108960" y="5137510"/>
              <a:ext cx="5849910" cy="806089"/>
            </a:xfrm>
            <a:prstGeom prst="rect">
              <a:avLst/>
            </a:prstGeom>
          </p:spPr>
          <p:txBody>
            <a:bodyPr lIns="0" tIns="16933" rIns="0" bIns="16933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3600" b="0" i="0" u="none" strike="noStrike" dirty="0">
                  <a:solidFill>
                    <a:srgbClr val="FFFFFF"/>
                  </a:solidFill>
                  <a:ea typeface="Pretendard SemiBold"/>
                </a:rPr>
                <a:t>그래픽 시스템</a:t>
              </a:r>
              <a:endParaRPr lang="ko-KR" sz="3600" b="0" i="0" u="none" strike="noStrike" dirty="0">
                <a:solidFill>
                  <a:srgbClr val="FFFFFF"/>
                </a:solidFill>
                <a:ea typeface="Pretendard SemiBold"/>
              </a:endParaRPr>
            </a:p>
          </p:txBody>
        </p:sp>
        <p:sp>
          <p:nvSpPr>
            <p:cNvPr id="54" name="TextBox 16">
              <a:extLst>
                <a:ext uri="{FF2B5EF4-FFF2-40B4-BE49-F238E27FC236}">
                  <a16:creationId xmlns:a16="http://schemas.microsoft.com/office/drawing/2014/main" id="{1C307547-B4F0-E0A1-D6C3-67CD4FDFDCA5}"/>
                </a:ext>
              </a:extLst>
            </p:cNvPr>
            <p:cNvSpPr txBox="1"/>
            <p:nvPr/>
          </p:nvSpPr>
          <p:spPr>
            <a:xfrm>
              <a:off x="15982423" y="6160174"/>
              <a:ext cx="6447402" cy="4050625"/>
            </a:xfrm>
            <a:prstGeom prst="rect">
              <a:avLst/>
            </a:prstGeom>
          </p:spPr>
          <p:txBody>
            <a:bodyPr rtlCol="0" anchor="t"/>
            <a:lstStyle/>
            <a:p>
              <a:pPr marL="0" lvl="1">
                <a:lnSpc>
                  <a:spcPct val="150000"/>
                </a:lnSpc>
                <a:buClr>
                  <a:srgbClr val="000000"/>
                </a:buClr>
              </a:pP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• </a:t>
              </a: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더블 버퍼링으로 깜빡임 방지 </a:t>
              </a:r>
              <a:endParaRPr lang="en-US" altLang="ko-KR" sz="2800" dirty="0"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0" lvl="1">
                <a:lnSpc>
                  <a:spcPct val="150000"/>
                </a:lnSpc>
                <a:buClr>
                  <a:srgbClr val="000000"/>
                </a:buClr>
              </a:pP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• </a:t>
              </a: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컬러 콘솔 출력 </a:t>
              </a:r>
              <a:endParaRPr lang="en-US" altLang="ko-KR" sz="2800" dirty="0"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0" lvl="1">
                <a:lnSpc>
                  <a:spcPct val="150000"/>
                </a:lnSpc>
                <a:buClr>
                  <a:srgbClr val="000000"/>
                </a:buClr>
              </a:pP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• </a:t>
              </a:r>
              <a:r>
                <a:rPr lang="ko-KR" altLang="en-US" sz="2800" dirty="0" err="1">
                  <a:latin typeface="Pretendard Regular" panose="020B0600000101010101" charset="-127"/>
                  <a:ea typeface="Pretendard Regular" panose="020B0600000101010101" charset="-127"/>
                </a:rPr>
                <a:t>파티클</a:t>
              </a: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 효과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</a:p>
            <a:p>
              <a:pPr marL="0" lvl="1">
                <a:lnSpc>
                  <a:spcPct val="150000"/>
                </a:lnSpc>
                <a:buClr>
                  <a:srgbClr val="000000"/>
                </a:buClr>
              </a:pP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• HUD(</a:t>
              </a: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게임 정보 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UI)</a:t>
              </a:r>
              <a:endParaRPr lang="ko-KR" sz="24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5E9C41B-63D9-BF30-4E84-BA12DF84192A}"/>
              </a:ext>
            </a:extLst>
          </p:cNvPr>
          <p:cNvGrpSpPr/>
          <p:nvPr/>
        </p:nvGrpSpPr>
        <p:grpSpPr>
          <a:xfrm>
            <a:off x="8561689" y="5099410"/>
            <a:ext cx="13334999" cy="5621398"/>
            <a:chOff x="15813123" y="5099410"/>
            <a:chExt cx="13280096" cy="5621398"/>
          </a:xfrm>
        </p:grpSpPr>
        <p:pic>
          <p:nvPicPr>
            <p:cNvPr id="58" name="Picture 12">
              <a:extLst>
                <a:ext uri="{FF2B5EF4-FFF2-40B4-BE49-F238E27FC236}">
                  <a16:creationId xmlns:a16="http://schemas.microsoft.com/office/drawing/2014/main" id="{0D3E7BB0-DF90-2B79-74A1-1ACCF95F8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13123" y="5099410"/>
              <a:ext cx="6604001" cy="5621398"/>
            </a:xfrm>
            <a:prstGeom prst="rect">
              <a:avLst/>
            </a:prstGeom>
          </p:spPr>
        </p:pic>
        <p:pic>
          <p:nvPicPr>
            <p:cNvPr id="59" name="Picture 13">
              <a:extLst>
                <a:ext uri="{FF2B5EF4-FFF2-40B4-BE49-F238E27FC236}">
                  <a16:creationId xmlns:a16="http://schemas.microsoft.com/office/drawing/2014/main" id="{909F3C35-FB78-4597-3D35-C58AB4E20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65525" y="5245100"/>
              <a:ext cx="182810" cy="182810"/>
            </a:xfrm>
            <a:prstGeom prst="rect">
              <a:avLst/>
            </a:prstGeom>
          </p:spPr>
        </p:pic>
        <p:pic>
          <p:nvPicPr>
            <p:cNvPr id="60" name="Picture 14">
              <a:extLst>
                <a:ext uri="{FF2B5EF4-FFF2-40B4-BE49-F238E27FC236}">
                  <a16:creationId xmlns:a16="http://schemas.microsoft.com/office/drawing/2014/main" id="{61FF548C-1207-89A1-1C58-FD826C125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958870" y="5245100"/>
              <a:ext cx="182810" cy="182810"/>
            </a:xfrm>
            <a:prstGeom prst="rect">
              <a:avLst/>
            </a:prstGeom>
          </p:spPr>
        </p:pic>
        <p:sp>
          <p:nvSpPr>
            <p:cNvPr id="61" name="TextBox 15">
              <a:extLst>
                <a:ext uri="{FF2B5EF4-FFF2-40B4-BE49-F238E27FC236}">
                  <a16:creationId xmlns:a16="http://schemas.microsoft.com/office/drawing/2014/main" id="{1924C41F-A5A7-62CC-D86E-1A7214F66F4B}"/>
                </a:ext>
              </a:extLst>
            </p:cNvPr>
            <p:cNvSpPr txBox="1"/>
            <p:nvPr/>
          </p:nvSpPr>
          <p:spPr>
            <a:xfrm>
              <a:off x="16108960" y="5137510"/>
              <a:ext cx="5849910" cy="806089"/>
            </a:xfrm>
            <a:prstGeom prst="rect">
              <a:avLst/>
            </a:prstGeom>
          </p:spPr>
          <p:txBody>
            <a:bodyPr lIns="0" tIns="16933" rIns="0" bIns="16933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3600" dirty="0">
                  <a:solidFill>
                    <a:srgbClr val="FFFFFF"/>
                  </a:solidFill>
                  <a:ea typeface="Pretendard SemiBold"/>
                </a:rPr>
                <a:t>음향 시스템</a:t>
              </a:r>
              <a:endParaRPr lang="ko-KR" sz="3600" b="0" i="0" u="none" strike="noStrike" dirty="0">
                <a:solidFill>
                  <a:srgbClr val="FFFFFF"/>
                </a:solidFill>
                <a:ea typeface="Pretendard SemiBold"/>
              </a:endParaRPr>
            </a:p>
          </p:txBody>
        </p:sp>
        <p:sp>
          <p:nvSpPr>
            <p:cNvPr id="62" name="TextBox 16">
              <a:extLst>
                <a:ext uri="{FF2B5EF4-FFF2-40B4-BE49-F238E27FC236}">
                  <a16:creationId xmlns:a16="http://schemas.microsoft.com/office/drawing/2014/main" id="{5AA3BCFA-6F84-32E5-E50C-5BA530B0EB06}"/>
                </a:ext>
              </a:extLst>
            </p:cNvPr>
            <p:cNvSpPr txBox="1"/>
            <p:nvPr/>
          </p:nvSpPr>
          <p:spPr>
            <a:xfrm>
              <a:off x="15982422" y="5912867"/>
              <a:ext cx="13110797" cy="4050625"/>
            </a:xfrm>
            <a:prstGeom prst="rect">
              <a:avLst/>
            </a:prstGeom>
          </p:spPr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latin typeface="Pretendard Regular" panose="020B0600000101010101" charset="-127"/>
                  <a:ea typeface="Pretendard Regular" panose="020B0600000101010101" charset="-127"/>
                </a:rPr>
                <a:t>BGM (</a:t>
              </a:r>
              <a:r>
                <a:rPr lang="ko-KR" altLang="en-US" sz="2800" b="1" dirty="0">
                  <a:latin typeface="Pretendard Regular" panose="020B0600000101010101" charset="-127"/>
                  <a:ea typeface="Pretendard Regular" panose="020B0600000101010101" charset="-127"/>
                </a:rPr>
                <a:t>배경 음악</a:t>
              </a:r>
              <a:r>
                <a:rPr lang="en-US" altLang="ko-KR" sz="2800" b="1" dirty="0">
                  <a:latin typeface="Pretendard Regular" panose="020B0600000101010101" charset="-127"/>
                  <a:ea typeface="Pretendard Regular" panose="020B0600000101010101" charset="-127"/>
                </a:rPr>
                <a:t>)</a:t>
              </a:r>
            </a:p>
            <a:p>
              <a:pPr lvl="1">
                <a:lnSpc>
                  <a:spcPct val="150000"/>
                </a:lnSpc>
              </a:pP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재생 방식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: MCI API</a:t>
              </a:r>
            </a:p>
            <a:p>
              <a:pPr lvl="1">
                <a:lnSpc>
                  <a:spcPct val="150000"/>
                </a:lnSpc>
              </a:pP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무한 반복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800" b="1" dirty="0">
                  <a:latin typeface="Pretendard Regular" panose="020B0600000101010101" charset="-127"/>
                  <a:ea typeface="Pretendard Regular" panose="020B0600000101010101" charset="-127"/>
                </a:rPr>
                <a:t>효과음 </a:t>
              </a:r>
              <a:r>
                <a:rPr lang="en-US" altLang="ko-KR" sz="2800" b="1" dirty="0">
                  <a:latin typeface="Pretendard Regular" panose="020B0600000101010101" charset="-127"/>
                  <a:ea typeface="Pretendard Regular" panose="020B0600000101010101" charset="-127"/>
                </a:rPr>
                <a:t>(SFX)</a:t>
              </a:r>
            </a:p>
            <a:p>
              <a:pPr lvl="1">
                <a:lnSpc>
                  <a:spcPct val="150000"/>
                </a:lnSpc>
              </a:pP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재생 방식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: </a:t>
              </a:r>
              <a:r>
                <a:rPr lang="en-US" altLang="ko-KR" sz="2800" dirty="0" err="1">
                  <a:latin typeface="Pretendard Regular" panose="020B0600000101010101" charset="-127"/>
                  <a:ea typeface="Pretendard Regular" panose="020B0600000101010101" charset="-127"/>
                </a:rPr>
                <a:t>PlaySound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 API</a:t>
              </a:r>
            </a:p>
            <a:p>
              <a:pPr lvl="1">
                <a:lnSpc>
                  <a:spcPct val="150000"/>
                </a:lnSpc>
              </a:pP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효과음 종류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: </a:t>
              </a: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점프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피격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게임 오버</a:t>
              </a:r>
              <a:endParaRPr lang="en-US" altLang="ko-KR" sz="28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9146336-528F-944D-AE73-C5F5D4DB203D}"/>
              </a:ext>
            </a:extLst>
          </p:cNvPr>
          <p:cNvSpPr txBox="1"/>
          <p:nvPr/>
        </p:nvSpPr>
        <p:spPr>
          <a:xfrm>
            <a:off x="1828800" y="2382620"/>
            <a:ext cx="1319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05</a:t>
            </a:r>
            <a:endParaRPr lang="ko-KR" altLang="en-US" sz="7200" b="1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340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B78B7-EF28-5663-5A0F-5D18097D5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14539C-EEB4-A29C-C5E3-94E02138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0E753E9-6CA4-878E-5D65-B8DD1AB6F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559335D-2CFB-B3EB-D72C-BC82AC9AB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D02957E-30A2-FC6F-1854-EA3A1524CD0F}"/>
              </a:ext>
            </a:extLst>
          </p:cNvPr>
          <p:cNvSpPr txBox="1"/>
          <p:nvPr/>
        </p:nvSpPr>
        <p:spPr>
          <a:xfrm>
            <a:off x="3873500" y="2413000"/>
            <a:ext cx="18072100" cy="12827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66" b="0" i="0" u="none" strike="noStrike" dirty="0">
                <a:solidFill>
                  <a:srgbClr val="000000"/>
                </a:solidFill>
                <a:ea typeface="Pretendard Black"/>
              </a:rPr>
              <a:t>구현 시 어려웠던 점</a:t>
            </a:r>
            <a:endParaRPr lang="ko-KR" sz="6666" b="0" i="0" u="none" strike="noStrike" dirty="0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E218216-5385-9304-6D02-78C8FA370488}"/>
              </a:ext>
            </a:extLst>
          </p:cNvPr>
          <p:cNvSpPr txBox="1"/>
          <p:nvPr/>
        </p:nvSpPr>
        <p:spPr>
          <a:xfrm>
            <a:off x="4432300" y="889000"/>
            <a:ext cx="155194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ctr">
              <a:lnSpc>
                <a:spcPct val="99600"/>
              </a:lnSpc>
            </a:pPr>
            <a:r>
              <a:rPr lang="ko-KR" sz="2666" b="0" i="0" u="none" strike="noStrike" spc="27" dirty="0">
                <a:solidFill>
                  <a:srgbClr val="000000"/>
                </a:solidFill>
                <a:ea typeface="Pretendard Black"/>
              </a:rPr>
              <a:t>자료구조</a:t>
            </a:r>
            <a:r>
              <a:rPr lang="en-US" sz="2666" b="0" i="0" u="none" strike="noStrike" spc="27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 dirty="0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2666" b="0" i="0" u="none" strike="noStrike" spc="27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 dirty="0">
                <a:solidFill>
                  <a:srgbClr val="000000"/>
                </a:solidFill>
                <a:ea typeface="Pretendard Black"/>
              </a:rPr>
              <a:t>실습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DAB6AA0-6E83-8FB5-CAAC-452CFA978C94}"/>
              </a:ext>
            </a:extLst>
          </p:cNvPr>
          <p:cNvSpPr txBox="1"/>
          <p:nvPr/>
        </p:nvSpPr>
        <p:spPr>
          <a:xfrm>
            <a:off x="13703300" y="4749800"/>
            <a:ext cx="8978900" cy="70358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40269"/>
              </a:lnSpc>
            </a:pPr>
            <a:endParaRPr lang="ko-KR" sz="3333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B5A76-1A5C-3594-02AF-327294052C54}"/>
              </a:ext>
            </a:extLst>
          </p:cNvPr>
          <p:cNvSpPr txBox="1"/>
          <p:nvPr/>
        </p:nvSpPr>
        <p:spPr>
          <a:xfrm>
            <a:off x="2057400" y="4559300"/>
            <a:ext cx="16459200" cy="620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b="1" dirty="0">
                <a:latin typeface="Pretendard SemiBold" panose="020B0600000101010101" charset="-127"/>
                <a:ea typeface="Pretendard SemiBold" panose="020B0600000101010101" charset="-127"/>
              </a:rPr>
              <a:t>구현 시 어려웠던 점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1.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플랫폼 위치 조정</a:t>
            </a:r>
          </a:p>
          <a:p>
            <a:pPr lvl="1">
              <a:lnSpc>
                <a:spcPct val="150000"/>
              </a:lnSpc>
            </a:pP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• 24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개 플랫폼의 좌표를 일일이 설정하며 난이도 조절</a:t>
            </a:r>
            <a:b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•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점프력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(JUMP_POWER = -3)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을 고려한 간격 계산 필요</a:t>
            </a:r>
            <a:b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•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반복적인 테스트 플레이를 통해 최적의 배치 완성</a:t>
            </a:r>
            <a:endParaRPr lang="en-US" altLang="ko-KR" sz="28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2.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코인 수집 충돌 판정 오류</a:t>
            </a:r>
          </a:p>
          <a:p>
            <a:pPr lvl="1">
              <a:lnSpc>
                <a:spcPct val="150000"/>
              </a:lnSpc>
            </a:pP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•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플레이어가 플랫폼 위에 없어도 코인이 수집되는 문제 발생</a:t>
            </a:r>
            <a:b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• Y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축 조건 추가로 해결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코인이 플레이어와 같은 높이이거나  위에 있을 때만 수집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6A331B-0967-0666-B2AD-4FA7AB5ACA04}"/>
              </a:ext>
            </a:extLst>
          </p:cNvPr>
          <p:cNvSpPr txBox="1"/>
          <p:nvPr/>
        </p:nvSpPr>
        <p:spPr>
          <a:xfrm>
            <a:off x="1828800" y="2382620"/>
            <a:ext cx="1319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06</a:t>
            </a:r>
            <a:endParaRPr lang="ko-KR" altLang="en-US" sz="7200" b="1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845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3015A-E3E0-24EA-51EA-2577D1554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C611E0C-3AF6-2C78-FACF-735744E6E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2D78231-60EC-E58B-8AA8-6B5D1B0F0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5E8643C-318C-AB9B-1F48-726F020AF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5C641D6-983A-B161-64DC-AAC2564B2161}"/>
              </a:ext>
            </a:extLst>
          </p:cNvPr>
          <p:cNvSpPr txBox="1"/>
          <p:nvPr/>
        </p:nvSpPr>
        <p:spPr>
          <a:xfrm>
            <a:off x="3873500" y="2413000"/>
            <a:ext cx="18072100" cy="12827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66" b="0" i="0" u="none" strike="noStrike" dirty="0">
                <a:solidFill>
                  <a:srgbClr val="000000"/>
                </a:solidFill>
                <a:ea typeface="Pretendard Black"/>
              </a:rPr>
              <a:t>발생한 문제점 및 해결 방법</a:t>
            </a:r>
            <a:endParaRPr lang="ko-KR" sz="6666" b="0" i="0" u="none" strike="noStrike" dirty="0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1662BD8-BBE1-56DF-833D-973A8C7F29D2}"/>
              </a:ext>
            </a:extLst>
          </p:cNvPr>
          <p:cNvSpPr txBox="1"/>
          <p:nvPr/>
        </p:nvSpPr>
        <p:spPr>
          <a:xfrm>
            <a:off x="4432300" y="889000"/>
            <a:ext cx="155194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ctr">
              <a:lnSpc>
                <a:spcPct val="99600"/>
              </a:lnSpc>
            </a:pP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자료구조</a:t>
            </a:r>
            <a:r>
              <a:rPr lang="en-US" sz="2666" b="0" i="0" u="none" strike="noStrike" spc="27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2666" b="0" i="0" u="none" strike="noStrike" spc="27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실습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455EEA3-0452-E2E5-6AC1-B29E3FDCBF06}"/>
              </a:ext>
            </a:extLst>
          </p:cNvPr>
          <p:cNvSpPr txBox="1"/>
          <p:nvPr/>
        </p:nvSpPr>
        <p:spPr>
          <a:xfrm>
            <a:off x="13703300" y="4749800"/>
            <a:ext cx="8978900" cy="70358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40269"/>
              </a:lnSpc>
            </a:pPr>
            <a:endParaRPr lang="ko-KR" sz="3333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CD7D6D1D-7496-EF95-2A3E-0FF34547D49A}"/>
              </a:ext>
            </a:extLst>
          </p:cNvPr>
          <p:cNvSpPr txBox="1"/>
          <p:nvPr/>
        </p:nvSpPr>
        <p:spPr>
          <a:xfrm>
            <a:off x="1905000" y="1687211"/>
            <a:ext cx="27863800" cy="9577689"/>
          </a:xfrm>
          <a:prstGeom prst="rect">
            <a:avLst/>
          </a:prstGeom>
        </p:spPr>
        <p:txBody>
          <a:bodyPr rtlCol="0" anchor="b"/>
          <a:lstStyle/>
          <a:p>
            <a:pPr>
              <a:lnSpc>
                <a:spcPct val="150000"/>
              </a:lnSpc>
            </a:pPr>
            <a:r>
              <a:rPr lang="ko-KR" altLang="en-US" sz="5400" b="1" dirty="0">
                <a:latin typeface="Pretendard SemiBold" panose="020B0600000101010101" charset="-127"/>
                <a:ea typeface="Pretendard SemiBold" panose="020B0600000101010101" charset="-127"/>
              </a:rPr>
              <a:t>발생한 문제점 및 해결 방법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1. Git 3-Way Merge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충돌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문제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: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 여러 번의 병합 충돌 발생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두 버전 모두 필요한 상황</a:t>
            </a:r>
            <a:b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해결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: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 충돌 마커를 확인하고 두 기능을 모두 포함하도록 수동 병합</a:t>
            </a:r>
            <a:endParaRPr lang="en-US" altLang="ko-KR" sz="28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150000"/>
              </a:lnSpc>
            </a:pPr>
            <a:endParaRPr lang="ko-KR" altLang="en-US" sz="28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2.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효과음 인코딩 문제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문제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: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 </a:t>
            </a:r>
            <a:r>
              <a:rPr lang="en-US" altLang="ko-KR" sz="2800" dirty="0" err="1">
                <a:latin typeface="Pretendard Regular" panose="020B0600000101010101" charset="-127"/>
                <a:ea typeface="Pretendard Regular" panose="020B0600000101010101" charset="-127"/>
              </a:rPr>
              <a:t>PlaySound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 API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로 효과음이 재생되지 않음</a:t>
            </a:r>
            <a:b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원인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: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 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ANSI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문자열을 유니코드 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에 전달</a:t>
            </a:r>
            <a:b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해결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: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 </a:t>
            </a:r>
            <a:r>
              <a:rPr lang="en-US" altLang="ko-KR" sz="2800" dirty="0" err="1">
                <a:latin typeface="Pretendard Regular" panose="020B0600000101010101" charset="-127"/>
                <a:ea typeface="Pretendard Regular" panose="020B0600000101010101" charset="-127"/>
              </a:rPr>
              <a:t>swprintf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로 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ANSI →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유니코드 변환 후 </a:t>
            </a:r>
            <a:r>
              <a:rPr lang="en-US" altLang="ko-KR" sz="2800" dirty="0" err="1">
                <a:latin typeface="Pretendard Regular" panose="020B0600000101010101" charset="-127"/>
                <a:ea typeface="Pretendard Regular" panose="020B0600000101010101" charset="-127"/>
              </a:rPr>
              <a:t>PlaySoundW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사용</a:t>
            </a:r>
            <a:endParaRPr lang="en-US" altLang="ko-KR" sz="28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150000"/>
              </a:lnSpc>
            </a:pPr>
            <a:endParaRPr lang="ko-KR" altLang="en-US" sz="28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50BC2-0971-2C55-F9B6-AF84C3184396}"/>
              </a:ext>
            </a:extLst>
          </p:cNvPr>
          <p:cNvSpPr txBox="1"/>
          <p:nvPr/>
        </p:nvSpPr>
        <p:spPr>
          <a:xfrm>
            <a:off x="12420600" y="6009521"/>
            <a:ext cx="14884400" cy="3893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3. BGM repeat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옵션 오류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문제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: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 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MCI API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의 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repeat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옵션 실행 시 오류 발생</a:t>
            </a:r>
            <a:b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디버깅 어려움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: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 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system("</a:t>
            </a:r>
            <a:r>
              <a:rPr lang="en-US" altLang="ko-KR" sz="2800" dirty="0" err="1">
                <a:latin typeface="Pretendard Regular" panose="020B0600000101010101" charset="-127"/>
                <a:ea typeface="Pretendard Regular" panose="020B0600000101010101" charset="-127"/>
              </a:rPr>
              <a:t>cls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")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로 화면이 계속 지워져 에러 메시지 확인 불가</a:t>
            </a:r>
            <a:b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해결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:</a:t>
            </a:r>
            <a:b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• </a:t>
            </a:r>
            <a:r>
              <a:rPr lang="en-US" altLang="ko-KR" sz="2800" dirty="0" err="1">
                <a:latin typeface="Pretendard Regular" panose="020B0600000101010101" charset="-127"/>
                <a:ea typeface="Pretendard Regular" panose="020B0600000101010101" charset="-127"/>
              </a:rPr>
              <a:t>MessageBox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로 에러 메시지 출력하여 원인 파악</a:t>
            </a:r>
            <a:b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• repeat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옵션 제거 후 </a:t>
            </a:r>
            <a:r>
              <a:rPr lang="en-US" altLang="ko-KR" sz="2800" dirty="0" err="1">
                <a:latin typeface="Pretendard Regular" panose="020B0600000101010101" charset="-127"/>
                <a:ea typeface="Pretendard Regular" panose="020B0600000101010101" charset="-127"/>
              </a:rPr>
              <a:t>updateBGM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() </a:t>
            </a:r>
            <a:endParaRPr lang="ko-KR" altLang="en-US" sz="28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F5F96-0CC5-D7DB-B9E5-B3CDA80AA5A8}"/>
              </a:ext>
            </a:extLst>
          </p:cNvPr>
          <p:cNvSpPr txBox="1"/>
          <p:nvPr/>
        </p:nvSpPr>
        <p:spPr>
          <a:xfrm>
            <a:off x="1828800" y="2382620"/>
            <a:ext cx="1319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07</a:t>
            </a:r>
            <a:endParaRPr lang="ko-KR" altLang="en-US" sz="7200" b="1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67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2552065"/>
            <a:ext cx="23157749" cy="1371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en" sz="24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&lt;a href="https://www.flaticon.com/free-icons/man" title="man icons"&gt;Man icons created by Freepik - Flaticon&lt;/a&gt;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13062585"/>
            <a:ext cx="23157749" cy="1371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en" sz="24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&lt;a href="https://www.flaticon.com/free-icons/girl" title="girl icons"&gt;Girl icons created by Freepik - Flaticon&lt;/a&gt;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21E248-335F-458C-98F0-07C6AAB84739}"/>
              </a:ext>
            </a:extLst>
          </p:cNvPr>
          <p:cNvSpPr txBox="1"/>
          <p:nvPr/>
        </p:nvSpPr>
        <p:spPr>
          <a:xfrm>
            <a:off x="0" y="12115800"/>
            <a:ext cx="25222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&lt;</a:t>
            </a:r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a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href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="https://www.flaticon.com/free-icons/decision-tree" </a:t>
            </a:r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title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="</a:t>
            </a:r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decision-tree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icons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"&gt;</a:t>
            </a:r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Decision-tree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icons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created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by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Freepik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 - </a:t>
            </a:r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Flaticon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&lt;/</a:t>
            </a:r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a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F5D357-1C64-E73C-91D6-74C12E568BE8}"/>
              </a:ext>
            </a:extLst>
          </p:cNvPr>
          <p:cNvSpPr txBox="1"/>
          <p:nvPr/>
        </p:nvSpPr>
        <p:spPr>
          <a:xfrm>
            <a:off x="0" y="11605280"/>
            <a:ext cx="25222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아이콘 출처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:</a:t>
            </a:r>
            <a:endParaRPr lang="ko-KR" altLang="en-US" sz="24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8910300" y="5994400"/>
            <a:ext cx="5003800" cy="236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7729200" y="5994400"/>
            <a:ext cx="5003800" cy="236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9855200"/>
            <a:ext cx="21336000" cy="2552700"/>
          </a:xfrm>
          <a:prstGeom prst="rect">
            <a:avLst/>
          </a:prstGeom>
          <a:effectLst>
            <a:outerShdw dist="235147" dir="5400000">
              <a:srgbClr val="D8D8D8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" y="4737100"/>
            <a:ext cx="7607300" cy="4038600"/>
          </a:xfrm>
          <a:prstGeom prst="rect">
            <a:avLst/>
          </a:prstGeom>
          <a:effectLst>
            <a:outerShdw dist="166728" dir="5400000">
              <a:srgbClr val="D8D8D8">
                <a:alpha val="10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524000" y="8382000"/>
            <a:ext cx="18707100" cy="1181100"/>
          </a:xfrm>
          <a:prstGeom prst="rect">
            <a:avLst/>
          </a:prstGeom>
        </p:spPr>
        <p:txBody>
          <a:bodyPr lIns="0" tIns="84709" rIns="0" bIns="84709" rtlCol="0" anchor="ctr"/>
          <a:lstStyle/>
          <a:p>
            <a:pPr lvl="0" algn="l">
              <a:lnSpc>
                <a:spcPct val="99600"/>
              </a:lnSpc>
            </a:pPr>
            <a:r>
              <a:rPr lang="en-US" sz="5333" b="0" i="0" u="none" strike="noStrike" spc="53" dirty="0">
                <a:solidFill>
                  <a:srgbClr val="000000"/>
                </a:solidFill>
                <a:latin typeface="Pretendard Medium"/>
              </a:rPr>
              <a:t>Min-Heap </a:t>
            </a:r>
            <a:r>
              <a:rPr lang="ko-KR" sz="5333" b="0" i="0" u="none" strike="noStrike" spc="53" dirty="0">
                <a:solidFill>
                  <a:srgbClr val="000000"/>
                </a:solidFill>
                <a:ea typeface="Pretendard Medium"/>
              </a:rPr>
              <a:t>알고리즘을</a:t>
            </a:r>
            <a:r>
              <a:rPr lang="en-US" sz="5333" b="0" i="0" u="none" strike="noStrike" spc="53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333" b="0" i="0" u="none" strike="noStrike" spc="53" dirty="0">
                <a:solidFill>
                  <a:srgbClr val="000000"/>
                </a:solidFill>
                <a:ea typeface="Pretendard Medium"/>
              </a:rPr>
              <a:t>활용한</a:t>
            </a:r>
            <a:r>
              <a:rPr lang="en-US" sz="5333" b="0" i="0" u="none" strike="noStrike" spc="53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333" b="0" i="0" u="none" strike="noStrike" spc="53" dirty="0">
                <a:solidFill>
                  <a:srgbClr val="000000"/>
                </a:solidFill>
                <a:ea typeface="Pretendard Medium"/>
              </a:rPr>
              <a:t>랭킹</a:t>
            </a:r>
            <a:r>
              <a:rPr lang="en-US" sz="5333" b="0" i="0" u="none" strike="noStrike" spc="53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333" b="0" i="0" u="none" strike="noStrike" spc="53" dirty="0">
                <a:solidFill>
                  <a:srgbClr val="000000"/>
                </a:solidFill>
                <a:ea typeface="Pretendard Medium"/>
              </a:rPr>
              <a:t>시스템</a:t>
            </a:r>
            <a:r>
              <a:rPr lang="en-US" sz="5333" b="0" i="0" u="none" strike="noStrike" spc="53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333" b="0" i="0" u="none" strike="noStrike" spc="53" dirty="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5333" b="0" i="0" u="none" strike="noStrike" spc="53" dirty="0">
                <a:solidFill>
                  <a:srgbClr val="000000"/>
                </a:solidFill>
                <a:latin typeface="Pretendard Medium"/>
              </a:rPr>
              <a:t> 2D </a:t>
            </a:r>
            <a:r>
              <a:rPr lang="ko-KR" sz="5333" b="0" i="0" u="none" strike="noStrike" spc="53" dirty="0">
                <a:solidFill>
                  <a:srgbClr val="000000"/>
                </a:solidFill>
                <a:ea typeface="Pretendard Medium"/>
              </a:rPr>
              <a:t>플랫폼</a:t>
            </a:r>
            <a:r>
              <a:rPr lang="en-US" sz="5333" b="0" i="0" u="none" strike="noStrike" spc="53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333" b="0" i="0" u="none" strike="noStrike" spc="53" dirty="0">
                <a:solidFill>
                  <a:srgbClr val="000000"/>
                </a:solidFill>
                <a:ea typeface="Pretendard Medium"/>
              </a:rPr>
              <a:t>게임</a:t>
            </a:r>
            <a:r>
              <a:rPr lang="en" sz="6670" b="0" i="0" u="none" strike="noStrike" spc="67" dirty="0">
                <a:solidFill>
                  <a:srgbClr val="000000"/>
                </a:solidFill>
                <a:latin typeface="Pretendard Light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97100" y="10426700"/>
            <a:ext cx="20231100" cy="1384300"/>
          </a:xfrm>
          <a:prstGeom prst="rect">
            <a:avLst/>
          </a:prstGeom>
        </p:spPr>
        <p:txBody>
          <a:bodyPr rtlCol="0" anchor="ctr"/>
          <a:lstStyle/>
          <a:p>
            <a:pPr marL="342900" lvl="1" indent="-342900" algn="l">
              <a:lnSpc>
                <a:spcPct val="2016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마리오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별의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커비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보글보글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대중적인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2D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게임을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C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언어로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구현하며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제작의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기본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구조를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익히고자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함</a:t>
            </a:r>
          </a:p>
          <a:p>
            <a:pPr marL="342900" lvl="1" indent="-342900" algn="l">
              <a:lnSpc>
                <a:spcPct val="2016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플레이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기록을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빠르게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정렬하고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상위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랭킹을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효율적으로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관리하기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Min Heap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랭킹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시스템을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적용하고자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89500" y="6197600"/>
            <a:ext cx="18783300" cy="1536700"/>
          </a:xfrm>
          <a:prstGeom prst="rect">
            <a:avLst/>
          </a:prstGeom>
        </p:spPr>
        <p:txBody>
          <a:bodyPr lIns="0" tIns="110067" rIns="0" bIns="110067" rtlCol="0" anchor="ctr"/>
          <a:lstStyle/>
          <a:p>
            <a:pPr lvl="0" algn="l">
              <a:lnSpc>
                <a:spcPct val="99600"/>
              </a:lnSpc>
            </a:pPr>
            <a:r>
              <a:rPr lang="en" sz="8666" b="0" i="0" u="none" strike="noStrike" spc="87">
                <a:solidFill>
                  <a:srgbClr val="000000"/>
                </a:solidFill>
                <a:ea typeface="Pretendard Bold"/>
              </a:rPr>
              <a:t>주제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32300" y="889000"/>
            <a:ext cx="155194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ctr">
              <a:lnSpc>
                <a:spcPct val="99600"/>
              </a:lnSpc>
            </a:pP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자료구조</a:t>
            </a:r>
            <a:r>
              <a:rPr lang="en-US" sz="2666" b="0" i="0" u="none" strike="noStrike" spc="27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2666" b="0" i="0" u="none" strike="noStrike" spc="27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실습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3873500" y="2413000"/>
            <a:ext cx="13246100" cy="12827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000000"/>
                </a:solidFill>
                <a:ea typeface="Pretendard Black"/>
              </a:rPr>
              <a:t>조원</a:t>
            </a:r>
            <a:r>
              <a:rPr lang="en-US" sz="6666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6666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Black"/>
              </a:rPr>
              <a:t>개발</a:t>
            </a:r>
            <a:r>
              <a:rPr lang="en-US" sz="6666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Black"/>
              </a:rPr>
              <a:t>환경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4559300"/>
            <a:ext cx="2667000" cy="270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9500" y="4889500"/>
            <a:ext cx="2146300" cy="210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2800" y="8216900"/>
            <a:ext cx="2667000" cy="270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0600" y="8559800"/>
            <a:ext cx="2311400" cy="2108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194300" y="5588000"/>
            <a:ext cx="5816600" cy="927100"/>
          </a:xfrm>
          <a:prstGeom prst="rect">
            <a:avLst/>
          </a:prstGeom>
        </p:spPr>
        <p:txBody>
          <a:bodyPr lIns="0" tIns="55881" rIns="0" bIns="55881" rtlCol="0" anchor="ctr"/>
          <a:lstStyle/>
          <a:p>
            <a:pPr marL="342900" lvl="1" indent="-342900" algn="l">
              <a:lnSpc>
                <a:spcPct val="912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역할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: 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자료조사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코딩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보고서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marL="342900" lvl="1" indent="-342900" algn="l">
              <a:lnSpc>
                <a:spcPct val="91299"/>
              </a:lnSpc>
              <a:buClr>
                <a:srgbClr val="000000"/>
              </a:buClr>
              <a:buFont typeface="Arial"/>
              <a:buChar char="●"/>
            </a:pPr>
            <a:endParaRPr lang="ko-KR" sz="2933" b="0" i="0" u="none" strike="noStrike" spc="-88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194300" y="9105900"/>
            <a:ext cx="6858000" cy="927100"/>
          </a:xfrm>
          <a:prstGeom prst="rect">
            <a:avLst/>
          </a:prstGeom>
        </p:spPr>
        <p:txBody>
          <a:bodyPr lIns="0" tIns="55881" rIns="0" bIns="55881" rtlCol="0" anchor="ctr"/>
          <a:lstStyle/>
          <a:p>
            <a:pPr marL="342900" lvl="1" indent="-342900" algn="l">
              <a:lnSpc>
                <a:spcPct val="912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역할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: 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자료조사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코딩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피피티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제작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발표</a:t>
            </a:r>
          </a:p>
          <a:p>
            <a:pPr marL="342900" lvl="1" indent="-342900" algn="l">
              <a:lnSpc>
                <a:spcPct val="91299"/>
              </a:lnSpc>
              <a:buClr>
                <a:srgbClr val="000000"/>
              </a:buClr>
              <a:buFont typeface="Arial"/>
              <a:buChar char="●"/>
            </a:pPr>
            <a:endParaRPr lang="ko-KR" sz="2933" b="0" i="0" u="none" strike="noStrike" spc="-88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432300" y="889000"/>
            <a:ext cx="155194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ctr">
              <a:lnSpc>
                <a:spcPct val="99600"/>
              </a:lnSpc>
            </a:pP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자료구조</a:t>
            </a:r>
            <a:r>
              <a:rPr lang="en-US" sz="2666" b="0" i="0" u="none" strike="noStrike" spc="27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2666" b="0" i="0" u="none" strike="noStrike" spc="27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실습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800" y="7353300"/>
            <a:ext cx="6731000" cy="5080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ctr">
              <a:lnSpc>
                <a:spcPct val="99600"/>
              </a:lnSpc>
            </a:pPr>
            <a:r>
              <a:rPr lang="en" sz="2666" b="0" i="0" u="none" strike="noStrike" spc="27">
                <a:solidFill>
                  <a:srgbClr val="000000"/>
                </a:solidFill>
                <a:ea typeface="Pretendard Black"/>
              </a:rPr>
              <a:t>정주영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91900" y="11150600"/>
            <a:ext cx="14084300" cy="431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400" b="0" i="0" u="none" strike="noStrike">
                <a:solidFill>
                  <a:srgbClr val="000000"/>
                </a:solidFill>
                <a:latin typeface="Pretendard Regular"/>
              </a:rPr>
              <a:t>https://github.com/DoMaBaem/JaRuGuJo_finalProject_Game.git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800" y="11074400"/>
            <a:ext cx="6731000" cy="5080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ctr">
              <a:lnSpc>
                <a:spcPct val="99600"/>
              </a:lnSpc>
            </a:pPr>
            <a:r>
              <a:rPr lang="en" sz="2666" b="0" i="0" u="none" strike="noStrike" spc="27">
                <a:solidFill>
                  <a:srgbClr val="000000"/>
                </a:solidFill>
                <a:ea typeface="Pretendard Black"/>
              </a:rPr>
              <a:t>왕혜영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03300" y="4749800"/>
            <a:ext cx="8978900" cy="70358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40269"/>
              </a:lnSpc>
            </a:pPr>
            <a:r>
              <a:rPr lang="en" sz="3333" b="0" i="0" u="none" strike="noStrike" dirty="0">
                <a:solidFill>
                  <a:srgbClr val="000000"/>
                </a:solidFill>
                <a:ea typeface="Pretendard Regular"/>
              </a:rPr>
              <a:t>운영체제</a:t>
            </a:r>
          </a:p>
          <a:p>
            <a:pPr marL="342900" lvl="1" indent="-342900" algn="l">
              <a:lnSpc>
                <a:spcPct val="140269"/>
              </a:lnSpc>
              <a:buClr>
                <a:srgbClr val="000000"/>
              </a:buClr>
              <a:buFont typeface="Arial"/>
              <a:buChar char="●"/>
            </a:pPr>
            <a:r>
              <a:rPr lang="en-US" sz="3333" b="0" i="0" u="none" strike="noStrike" dirty="0">
                <a:solidFill>
                  <a:srgbClr val="000000"/>
                </a:solidFill>
                <a:latin typeface="Pretendard Regular"/>
              </a:rPr>
              <a:t>Windows 11 </a:t>
            </a:r>
            <a:r>
              <a:rPr lang="ko-KR" sz="3333" b="0" i="0" u="none" strike="noStrike" dirty="0">
                <a:solidFill>
                  <a:srgbClr val="000000"/>
                </a:solidFill>
                <a:ea typeface="Pretendard Regular"/>
              </a:rPr>
              <a:t>환경에서</a:t>
            </a:r>
            <a:r>
              <a:rPr lang="en-US" sz="33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000000"/>
                </a:solidFill>
                <a:ea typeface="Pretendard Regular"/>
              </a:rPr>
              <a:t>개발</a:t>
            </a:r>
          </a:p>
          <a:p>
            <a:pPr lvl="0" algn="l">
              <a:lnSpc>
                <a:spcPct val="140269"/>
              </a:lnSpc>
            </a:pPr>
            <a:r>
              <a:rPr lang="ko-KR" sz="3333" b="0" i="0" u="none" strike="noStrike" dirty="0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33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000000"/>
                </a:solidFill>
                <a:ea typeface="Pretendard Regular"/>
              </a:rPr>
              <a:t>도구</a:t>
            </a:r>
          </a:p>
          <a:p>
            <a:pPr marL="342900" lvl="1" indent="-342900" algn="l">
              <a:lnSpc>
                <a:spcPct val="140269"/>
              </a:lnSpc>
              <a:buClr>
                <a:srgbClr val="000000"/>
              </a:buClr>
              <a:buFont typeface="Arial"/>
              <a:buChar char="●"/>
            </a:pPr>
            <a:r>
              <a:rPr lang="en" sz="3333" b="0" i="0" u="none" strike="noStrike" dirty="0">
                <a:solidFill>
                  <a:srgbClr val="000000"/>
                </a:solidFill>
                <a:latin typeface="Pretendard Regular"/>
              </a:rPr>
              <a:t>IDE: Visual Studio 2022</a:t>
            </a:r>
          </a:p>
          <a:p>
            <a:pPr marL="342900" lvl="1" indent="-342900" algn="l">
              <a:lnSpc>
                <a:spcPct val="140269"/>
              </a:lnSpc>
              <a:buClr>
                <a:srgbClr val="000000"/>
              </a:buClr>
              <a:buFont typeface="Arial"/>
              <a:buChar char="●"/>
            </a:pPr>
            <a:r>
              <a:rPr lang="ko-KR" sz="3333" b="0" i="0" u="none" strike="noStrike" dirty="0">
                <a:solidFill>
                  <a:srgbClr val="000000"/>
                </a:solidFill>
                <a:ea typeface="Pretendard Regular"/>
              </a:rPr>
              <a:t>언어</a:t>
            </a:r>
            <a:r>
              <a:rPr lang="en-US" sz="3333" b="0" i="0" u="none" strike="noStrike" dirty="0">
                <a:solidFill>
                  <a:srgbClr val="000000"/>
                </a:solidFill>
                <a:latin typeface="Pretendard Regular"/>
              </a:rPr>
              <a:t>: C (C99 </a:t>
            </a:r>
            <a:r>
              <a:rPr lang="ko-KR" sz="3333" b="0" i="0" u="none" strike="noStrike" dirty="0">
                <a:solidFill>
                  <a:srgbClr val="000000"/>
                </a:solidFill>
                <a:ea typeface="Pretendard Regular"/>
              </a:rPr>
              <a:t>표준</a:t>
            </a:r>
            <a:r>
              <a:rPr lang="en-US" sz="3333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marL="342900" lvl="1" indent="-342900" algn="l">
              <a:lnSpc>
                <a:spcPct val="140269"/>
              </a:lnSpc>
              <a:buClr>
                <a:srgbClr val="000000"/>
              </a:buClr>
              <a:buFont typeface="Arial"/>
              <a:buChar char="●"/>
            </a:pPr>
            <a:r>
              <a:rPr lang="ko-KR" sz="3333" b="0" i="0" u="none" strike="noStrike" dirty="0">
                <a:solidFill>
                  <a:srgbClr val="000000"/>
                </a:solidFill>
                <a:ea typeface="Pretendard Regular"/>
              </a:rPr>
              <a:t>컴파일러</a:t>
            </a:r>
            <a:r>
              <a:rPr lang="en-US" sz="3333" b="0" i="0" u="none" strike="noStrike" dirty="0">
                <a:solidFill>
                  <a:srgbClr val="000000"/>
                </a:solidFill>
                <a:latin typeface="Pretendard Regular"/>
              </a:rPr>
              <a:t>: MSVC (Microsoft Visual C++)</a:t>
            </a:r>
          </a:p>
          <a:p>
            <a:pPr lvl="0" algn="l">
              <a:lnSpc>
                <a:spcPct val="140269"/>
              </a:lnSpc>
            </a:pPr>
            <a:r>
              <a:rPr lang="ko-KR" sz="3333" b="0" i="0" u="none" strike="noStrike" dirty="0">
                <a:solidFill>
                  <a:srgbClr val="000000"/>
                </a:solidFill>
                <a:ea typeface="Pretendard Regular"/>
              </a:rPr>
              <a:t>버전</a:t>
            </a:r>
            <a:r>
              <a:rPr lang="en-US" sz="33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</a:p>
          <a:p>
            <a:pPr marL="342900" lvl="1" indent="-342900" algn="l">
              <a:lnSpc>
                <a:spcPct val="140269"/>
              </a:lnSpc>
              <a:buClr>
                <a:srgbClr val="000000"/>
              </a:buClr>
              <a:buFont typeface="Arial"/>
              <a:buChar char="●"/>
            </a:pPr>
            <a:r>
              <a:rPr lang="en-US" sz="3333" b="0" i="0" u="none" strike="noStrike" dirty="0">
                <a:solidFill>
                  <a:srgbClr val="000000"/>
                </a:solidFill>
                <a:latin typeface="Pretendard Regular"/>
              </a:rPr>
              <a:t>Git: </a:t>
            </a:r>
            <a:r>
              <a:rPr lang="ko-KR" sz="3333" b="0" i="0" u="none" strike="noStrike" dirty="0">
                <a:solidFill>
                  <a:srgbClr val="000000"/>
                </a:solidFill>
                <a:ea typeface="Pretendard Regular"/>
              </a:rPr>
              <a:t>소스코드</a:t>
            </a:r>
            <a:r>
              <a:rPr lang="en-US" sz="33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000000"/>
                </a:solidFill>
                <a:ea typeface="Pretendard Regular"/>
              </a:rPr>
              <a:t>버전</a:t>
            </a:r>
            <a:r>
              <a:rPr lang="en-US" sz="33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</a:p>
          <a:p>
            <a:pPr marL="342900" lvl="1" indent="-342900" algn="l">
              <a:lnSpc>
                <a:spcPct val="140269"/>
              </a:lnSpc>
              <a:buClr>
                <a:srgbClr val="000000"/>
              </a:buClr>
              <a:buFont typeface="Arial"/>
              <a:buChar char="●"/>
            </a:pPr>
            <a:r>
              <a:rPr lang="en-US" sz="3333" b="0" i="0" u="none" strike="noStrike" dirty="0">
                <a:solidFill>
                  <a:srgbClr val="000000"/>
                </a:solidFill>
                <a:latin typeface="Pretendard Regular"/>
              </a:rPr>
              <a:t>GitHub: </a:t>
            </a:r>
            <a:r>
              <a:rPr lang="ko-KR" sz="3333" b="0" i="0" u="none" strike="noStrike" dirty="0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33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000000"/>
                </a:solidFill>
                <a:ea typeface="Pretendard Regular"/>
              </a:rPr>
              <a:t>공개</a:t>
            </a:r>
            <a:r>
              <a:rPr lang="en-US" sz="33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3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000000"/>
                </a:solidFill>
                <a:ea typeface="Pretendard Regular"/>
              </a:rPr>
              <a:t>협업</a:t>
            </a:r>
            <a:r>
              <a:rPr lang="en-US" sz="33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</a:p>
          <a:p>
            <a:pPr lvl="0" algn="l">
              <a:lnSpc>
                <a:spcPct val="140269"/>
              </a:lnSpc>
            </a:pPr>
            <a:endParaRPr lang="ko-KR" sz="3333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534400" y="8102600"/>
            <a:ext cx="7315200" cy="50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6C6325-38D2-3831-FED0-7BD07697503D}"/>
              </a:ext>
            </a:extLst>
          </p:cNvPr>
          <p:cNvSpPr txBox="1"/>
          <p:nvPr/>
        </p:nvSpPr>
        <p:spPr>
          <a:xfrm>
            <a:off x="1828800" y="2382620"/>
            <a:ext cx="1319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7200" b="1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8462F-CC98-9B01-678C-A7152BB44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B0F2E71-1AC3-CC00-B411-9A0925C34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6F7246B-D2CB-6F12-173D-DCDD2F849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685800"/>
            <a:ext cx="22580600" cy="12293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99F41C4-A30E-BE51-BF6F-0B0BA5B33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56E501C-CFF9-A416-380E-5DDDB5756CF2}"/>
              </a:ext>
            </a:extLst>
          </p:cNvPr>
          <p:cNvSpPr txBox="1"/>
          <p:nvPr/>
        </p:nvSpPr>
        <p:spPr>
          <a:xfrm>
            <a:off x="3873500" y="2413000"/>
            <a:ext cx="13246100" cy="12827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 dirty="0">
                <a:solidFill>
                  <a:srgbClr val="000000"/>
                </a:solidFill>
                <a:ea typeface="Pretendard Black"/>
              </a:rPr>
              <a:t>제안</a:t>
            </a:r>
            <a:r>
              <a:rPr lang="en-US" sz="6666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0" i="0" u="none" strike="noStrike" dirty="0">
                <a:solidFill>
                  <a:srgbClr val="000000"/>
                </a:solidFill>
                <a:ea typeface="Pretendard Black"/>
              </a:rPr>
              <a:t>내용</a:t>
            </a:r>
            <a:r>
              <a:rPr lang="en-US" altLang="ko-KR" sz="6666" b="0" i="0" u="none" strike="noStrike" dirty="0">
                <a:solidFill>
                  <a:srgbClr val="000000"/>
                </a:solidFill>
                <a:ea typeface="Pretendard Black"/>
              </a:rPr>
              <a:t> </a:t>
            </a:r>
            <a:endParaRPr lang="ko-KR" sz="6666" b="0" i="0" u="none" strike="noStrike" dirty="0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BDBFE79-5C25-D222-3843-788CCE762D3C}"/>
              </a:ext>
            </a:extLst>
          </p:cNvPr>
          <p:cNvSpPr txBox="1"/>
          <p:nvPr/>
        </p:nvSpPr>
        <p:spPr>
          <a:xfrm>
            <a:off x="4432300" y="889000"/>
            <a:ext cx="155194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ctr">
              <a:lnSpc>
                <a:spcPct val="99600"/>
              </a:lnSpc>
            </a:pP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자료구조</a:t>
            </a:r>
            <a:r>
              <a:rPr lang="en-US" sz="2666" b="0" i="0" u="none" strike="noStrike" spc="27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2666" b="0" i="0" u="none" strike="noStrike" spc="27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실습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C3DFAB7-FB31-C30C-40D9-601DDD45FC56}"/>
              </a:ext>
            </a:extLst>
          </p:cNvPr>
          <p:cNvSpPr txBox="1"/>
          <p:nvPr/>
        </p:nvSpPr>
        <p:spPr>
          <a:xfrm>
            <a:off x="1828800" y="2382620"/>
            <a:ext cx="1319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7200" b="1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991BF59-EDD0-9429-803A-107A94E1C10C}"/>
              </a:ext>
            </a:extLst>
          </p:cNvPr>
          <p:cNvGrpSpPr/>
          <p:nvPr/>
        </p:nvGrpSpPr>
        <p:grpSpPr>
          <a:xfrm>
            <a:off x="4267200" y="9103898"/>
            <a:ext cx="6516608" cy="2201611"/>
            <a:chOff x="8102460" y="1503059"/>
            <a:chExt cx="4779603" cy="220161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E941E6-B14F-EFB7-DA9A-CBDF80C738B4}"/>
                </a:ext>
              </a:extLst>
            </p:cNvPr>
            <p:cNvSpPr txBox="1"/>
            <p:nvPr/>
          </p:nvSpPr>
          <p:spPr>
            <a:xfrm>
              <a:off x="8102460" y="1503059"/>
              <a:ext cx="349393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게임 플레이 시스템</a:t>
              </a:r>
              <a:endParaRPr lang="ko-KR" altLang="en-US" sz="2800" b="1" dirty="0">
                <a:solidFill>
                  <a:srgbClr val="3F5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91252A-6844-4F20-3416-D5C26591ABFB}"/>
                </a:ext>
              </a:extLst>
            </p:cNvPr>
            <p:cNvSpPr txBox="1"/>
            <p:nvPr/>
          </p:nvSpPr>
          <p:spPr>
            <a:xfrm>
              <a:off x="8179567" y="2135010"/>
              <a:ext cx="470249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latinLnBrk="0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플랫폼</a:t>
              </a:r>
              <a:endParaRPr lang="en-US" altLang="ko-KR" sz="2400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 latinLnBrk="0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코인</a:t>
              </a:r>
              <a:endParaRPr lang="en-US" altLang="ko-KR" sz="2400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 latinLnBrk="0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몬스터</a:t>
              </a:r>
              <a:endParaRPr lang="en-US" altLang="ko-KR" sz="2400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 latinLnBrk="0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스테이지 시스템</a:t>
              </a:r>
              <a:endParaRPr lang="en-US" altLang="ko-KR" sz="2400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C10E38-243E-D936-995E-107D05CF82C4}"/>
              </a:ext>
            </a:extLst>
          </p:cNvPr>
          <p:cNvGrpSpPr/>
          <p:nvPr/>
        </p:nvGrpSpPr>
        <p:grpSpPr>
          <a:xfrm>
            <a:off x="4159990" y="7021130"/>
            <a:ext cx="6879515" cy="1698225"/>
            <a:chOff x="3041182" y="4563957"/>
            <a:chExt cx="6879515" cy="169822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3AF17CE-48D4-67C4-A721-ACA6CC3D3179}"/>
                </a:ext>
              </a:extLst>
            </p:cNvPr>
            <p:cNvSpPr txBox="1"/>
            <p:nvPr/>
          </p:nvSpPr>
          <p:spPr>
            <a:xfrm>
              <a:off x="3041182" y="4563957"/>
              <a:ext cx="60304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ko-KR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플레이어 조작</a:t>
              </a:r>
              <a:endParaRPr lang="ko-KR" altLang="en-US" sz="3200" b="1" dirty="0">
                <a:solidFill>
                  <a:srgbClr val="3F5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8EFAAE-84AB-2F65-EB5E-E38B0D178631}"/>
                </a:ext>
              </a:extLst>
            </p:cNvPr>
            <p:cNvSpPr txBox="1"/>
            <p:nvPr/>
          </p:nvSpPr>
          <p:spPr>
            <a:xfrm>
              <a:off x="3166286" y="5130847"/>
              <a:ext cx="6754411" cy="11313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 latinLnBrk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이동</a:t>
              </a:r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및 점프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 algn="l" latinLnBrk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재시작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및 종료</a:t>
              </a:r>
              <a:endParaRPr lang="en-US" altLang="ko-KR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B58C27-0A14-8EB1-A670-0400F4A7850F}"/>
              </a:ext>
            </a:extLst>
          </p:cNvPr>
          <p:cNvSpPr txBox="1"/>
          <p:nvPr/>
        </p:nvSpPr>
        <p:spPr>
          <a:xfrm>
            <a:off x="4285094" y="11477170"/>
            <a:ext cx="34939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점수 시스템</a:t>
            </a:r>
            <a:endParaRPr lang="ko-KR" altLang="en-US" sz="2800" b="1" dirty="0">
              <a:solidFill>
                <a:srgbClr val="3F5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D64C6E1-724C-4DA2-E950-FA5E6A27BF9C}"/>
              </a:ext>
            </a:extLst>
          </p:cNvPr>
          <p:cNvGrpSpPr/>
          <p:nvPr/>
        </p:nvGrpSpPr>
        <p:grpSpPr>
          <a:xfrm>
            <a:off x="9679806" y="7021130"/>
            <a:ext cx="3976259" cy="2245669"/>
            <a:chOff x="7441942" y="4518390"/>
            <a:chExt cx="3976259" cy="224566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BA571B5-70ED-C6E3-BA74-B9AFE80682B9}"/>
                </a:ext>
              </a:extLst>
            </p:cNvPr>
            <p:cNvSpPr txBox="1"/>
            <p:nvPr/>
          </p:nvSpPr>
          <p:spPr>
            <a:xfrm>
              <a:off x="7441942" y="4518390"/>
              <a:ext cx="349393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 </a:t>
              </a:r>
              <a:r>
                <a:rPr lang="ko-KR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생존 시스템</a:t>
              </a:r>
              <a:endParaRPr lang="ko-KR" altLang="en-US" sz="3200" b="1" dirty="0">
                <a:solidFill>
                  <a:srgbClr val="3F5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5856368-2229-DB71-F593-5B28BF9E2A43}"/>
                </a:ext>
              </a:extLst>
            </p:cNvPr>
            <p:cNvSpPr txBox="1"/>
            <p:nvPr/>
          </p:nvSpPr>
          <p:spPr>
            <a:xfrm>
              <a:off x="7504798" y="5078726"/>
              <a:ext cx="3913403" cy="1685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 latinLnBrk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체력 시스템</a:t>
              </a:r>
              <a:endParaRPr lang="en-US" altLang="ko-KR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 algn="l" latinLnBrk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생명 시스템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 algn="l" latinLnBrk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무적 시스템</a:t>
              </a:r>
              <a:endParaRPr lang="en-US" altLang="ko-KR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139C65E-A96A-3C88-FE0F-1270F510B970}"/>
              </a:ext>
            </a:extLst>
          </p:cNvPr>
          <p:cNvGrpSpPr/>
          <p:nvPr/>
        </p:nvGrpSpPr>
        <p:grpSpPr>
          <a:xfrm>
            <a:off x="9552296" y="9940176"/>
            <a:ext cx="5535304" cy="2287397"/>
            <a:chOff x="15392400" y="7791602"/>
            <a:chExt cx="5535304" cy="228739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A911F5-98B2-949D-CA42-503489038E48}"/>
                </a:ext>
              </a:extLst>
            </p:cNvPr>
            <p:cNvSpPr txBox="1"/>
            <p:nvPr/>
          </p:nvSpPr>
          <p:spPr>
            <a:xfrm>
              <a:off x="15392400" y="7791602"/>
              <a:ext cx="48302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5. </a:t>
              </a:r>
              <a:r>
                <a:rPr lang="ko-KR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시각 효과 시스템</a:t>
              </a:r>
              <a:endParaRPr lang="ko-KR" altLang="en-US" sz="3200" b="1" dirty="0">
                <a:solidFill>
                  <a:srgbClr val="3F5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8CFA80-9ABB-9319-24C3-AF15757D6FE2}"/>
                </a:ext>
              </a:extLst>
            </p:cNvPr>
            <p:cNvSpPr txBox="1"/>
            <p:nvPr/>
          </p:nvSpPr>
          <p:spPr>
            <a:xfrm>
              <a:off x="15517504" y="8393666"/>
              <a:ext cx="5410200" cy="1685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 latinLnBrk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파티클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시스템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 algn="l" latinLnBrk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동적 </a:t>
              </a:r>
              <a:r>
                <a:rPr lang="en-US" altLang="ko-KR" sz="2400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UI </a:t>
              </a:r>
              <a:r>
                <a:rPr lang="ko-KR" altLang="en-US" sz="2400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색상</a:t>
              </a:r>
              <a:endParaRPr lang="en-US" altLang="ko-KR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 algn="l" latinLnBrk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더블 </a:t>
              </a:r>
              <a:r>
                <a:rPr lang="ko-KR" altLang="en-US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버퍼링</a:t>
              </a:r>
              <a:endParaRPr lang="en-US" altLang="ko-KR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1C2284E-F65E-E77B-9D5E-36013883FC66}"/>
              </a:ext>
            </a:extLst>
          </p:cNvPr>
          <p:cNvGrpSpPr/>
          <p:nvPr/>
        </p:nvGrpSpPr>
        <p:grpSpPr>
          <a:xfrm>
            <a:off x="15114989" y="7021130"/>
            <a:ext cx="4038507" cy="2257922"/>
            <a:chOff x="12483049" y="9929343"/>
            <a:chExt cx="4038507" cy="225792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6FF847-7072-698B-617B-19FE9B385858}"/>
                </a:ext>
              </a:extLst>
            </p:cNvPr>
            <p:cNvSpPr txBox="1"/>
            <p:nvPr/>
          </p:nvSpPr>
          <p:spPr>
            <a:xfrm>
              <a:off x="12483049" y="9929343"/>
              <a:ext cx="349393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6. </a:t>
              </a:r>
              <a:r>
                <a:rPr lang="ko-KR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랭킹 시스템</a:t>
              </a:r>
              <a:endParaRPr lang="ko-KR" altLang="en-US" sz="3200" b="1" dirty="0">
                <a:solidFill>
                  <a:srgbClr val="3F5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5DDC21-3A26-39D7-A974-ECD91C557C7E}"/>
                </a:ext>
              </a:extLst>
            </p:cNvPr>
            <p:cNvSpPr txBox="1"/>
            <p:nvPr/>
          </p:nvSpPr>
          <p:spPr>
            <a:xfrm>
              <a:off x="12608153" y="10501932"/>
              <a:ext cx="3913403" cy="1685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 latinLnBrk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Min-Heap </a:t>
              </a:r>
              <a:r>
                <a:rPr lang="ko-KR" altLang="en-US" sz="2400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자료구조</a:t>
              </a:r>
              <a:endParaRPr lang="en-US" altLang="ko-KR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 algn="l" latinLnBrk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파일 기반 영속성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 algn="l" latinLnBrk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실시간 랭킹 표시</a:t>
              </a:r>
              <a:endParaRPr lang="en-US" altLang="ko-KR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81328E5-A3A0-7510-B470-A669F9A59CAC}"/>
              </a:ext>
            </a:extLst>
          </p:cNvPr>
          <p:cNvGrpSpPr/>
          <p:nvPr/>
        </p:nvGrpSpPr>
        <p:grpSpPr>
          <a:xfrm>
            <a:off x="15240093" y="9998346"/>
            <a:ext cx="3962307" cy="1708083"/>
            <a:chOff x="10238096" y="8684373"/>
            <a:chExt cx="3962307" cy="170808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CE70504-17B1-9DF8-616E-217922F270BE}"/>
                </a:ext>
              </a:extLst>
            </p:cNvPr>
            <p:cNvSpPr txBox="1"/>
            <p:nvPr/>
          </p:nvSpPr>
          <p:spPr>
            <a:xfrm>
              <a:off x="10238096" y="8684373"/>
              <a:ext cx="349393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7. </a:t>
              </a:r>
              <a:r>
                <a:rPr lang="ko-KR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음향 시스템</a:t>
              </a:r>
              <a:endParaRPr lang="ko-KR" altLang="en-US" sz="3200" b="1" dirty="0">
                <a:solidFill>
                  <a:srgbClr val="3F5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621F8C-5BEB-52AD-C2EF-02366BEC3B4F}"/>
                </a:ext>
              </a:extLst>
            </p:cNvPr>
            <p:cNvSpPr txBox="1"/>
            <p:nvPr/>
          </p:nvSpPr>
          <p:spPr>
            <a:xfrm>
              <a:off x="10287000" y="9261121"/>
              <a:ext cx="3913403" cy="11313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 latinLnBrk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효과음</a:t>
              </a:r>
              <a:endParaRPr lang="en-US" altLang="ko-KR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 algn="l" latinLnBrk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배경음악</a:t>
              </a:r>
              <a:endParaRPr lang="en-US" altLang="ko-KR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9" name="Picture 5">
            <a:extLst>
              <a:ext uri="{FF2B5EF4-FFF2-40B4-BE49-F238E27FC236}">
                <a16:creationId xmlns:a16="http://schemas.microsoft.com/office/drawing/2014/main" id="{C33B6471-97B0-73FA-399D-4239DCC7A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083634"/>
            <a:ext cx="21336000" cy="1987762"/>
          </a:xfrm>
          <a:prstGeom prst="rect">
            <a:avLst/>
          </a:prstGeom>
        </p:spPr>
      </p:pic>
      <p:sp>
        <p:nvSpPr>
          <p:cNvPr id="60" name="TextBox 8">
            <a:extLst>
              <a:ext uri="{FF2B5EF4-FFF2-40B4-BE49-F238E27FC236}">
                <a16:creationId xmlns:a16="http://schemas.microsoft.com/office/drawing/2014/main" id="{468DF15E-A27A-25D9-EDD3-F23999684A61}"/>
              </a:ext>
            </a:extLst>
          </p:cNvPr>
          <p:cNvSpPr txBox="1"/>
          <p:nvPr/>
        </p:nvSpPr>
        <p:spPr>
          <a:xfrm>
            <a:off x="0" y="4289040"/>
            <a:ext cx="24460200" cy="1181100"/>
          </a:xfrm>
          <a:prstGeom prst="rect">
            <a:avLst/>
          </a:prstGeom>
        </p:spPr>
        <p:txBody>
          <a:bodyPr lIns="0" tIns="84709" rIns="0" bIns="84709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dirty="0">
                <a:latin typeface="Pretendard SemiBold" panose="020B0600000101010101" charset="-127"/>
                <a:ea typeface="Pretendard SemiBold" panose="020B0600000101010101" charset="-127"/>
              </a:rPr>
              <a:t>몬스터를 처치하며 재화를 획득하는 아케이드 </a:t>
            </a:r>
            <a:r>
              <a:rPr lang="ko-KR" altLang="en-US" sz="4000" dirty="0" err="1">
                <a:latin typeface="Pretendard SemiBold" panose="020B0600000101010101" charset="-127"/>
                <a:ea typeface="Pretendard SemiBold" panose="020B0600000101010101" charset="-127"/>
              </a:rPr>
              <a:t>플랫포머</a:t>
            </a:r>
            <a:endParaRPr lang="en" sz="13800" b="0" i="0" u="none" strike="noStrike" spc="67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1549B83-EE9B-8B93-E5C6-23070A5206A4}"/>
              </a:ext>
            </a:extLst>
          </p:cNvPr>
          <p:cNvSpPr/>
          <p:nvPr/>
        </p:nvSpPr>
        <p:spPr>
          <a:xfrm>
            <a:off x="3306004" y="6496211"/>
            <a:ext cx="17496595" cy="61027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D433AF75-7773-94C6-79D9-73C638965A4F}"/>
              </a:ext>
            </a:extLst>
          </p:cNvPr>
          <p:cNvSpPr/>
          <p:nvPr/>
        </p:nvSpPr>
        <p:spPr>
          <a:xfrm>
            <a:off x="11430000" y="5753625"/>
            <a:ext cx="1409700" cy="843717"/>
          </a:xfrm>
          <a:prstGeom prst="downArrow">
            <a:avLst>
              <a:gd name="adj1" fmla="val 50000"/>
              <a:gd name="adj2" fmla="val 71675"/>
            </a:avLst>
          </a:prstGeom>
          <a:solidFill>
            <a:srgbClr val="204B8F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377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8712200"/>
            <a:ext cx="21336000" cy="4051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4191000"/>
            <a:ext cx="21082000" cy="4191000"/>
          </a:xfrm>
          <a:prstGeom prst="rect">
            <a:avLst/>
          </a:prstGeom>
          <a:effectLst>
            <a:outerShdw dist="193230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998200" y="8166100"/>
            <a:ext cx="1155700" cy="800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407400" y="4330700"/>
            <a:ext cx="7556500" cy="685800"/>
          </a:xfrm>
          <a:prstGeom prst="rect">
            <a:avLst/>
          </a:prstGeom>
        </p:spPr>
        <p:txBody>
          <a:bodyPr lIns="0" tIns="23706" rIns="0" bIns="23706" rtlCol="0" anchor="ctr"/>
          <a:lstStyle/>
          <a:p>
            <a:pPr lvl="0" algn="ctr">
              <a:lnSpc>
                <a:spcPct val="107899"/>
              </a:lnSpc>
            </a:pP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랭킹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시스템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- Min Heap Tree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27700" y="5638800"/>
            <a:ext cx="12636500" cy="19431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7740"/>
              </a:lnSpc>
            </a:pPr>
            <a:r>
              <a:rPr lang="en-US" sz="3466" b="0" i="0" u="none" strike="noStrike" spc="-104">
                <a:solidFill>
                  <a:srgbClr val="000000"/>
                </a:solidFill>
                <a:latin typeface="Pretendard SemiBold"/>
              </a:rPr>
              <a:t>Min-Heap Tree</a:t>
            </a:r>
            <a:r>
              <a:rPr lang="ko-KR" sz="3466" b="0" i="0" u="none" strike="noStrike" spc="-104">
                <a:solidFill>
                  <a:srgbClr val="000000"/>
                </a:solidFill>
                <a:ea typeface="Pretendard SemiBold"/>
              </a:rPr>
              <a:t>를</a:t>
            </a:r>
            <a:r>
              <a:rPr lang="en-US" sz="3466" b="0" i="0" u="none" strike="noStrike" spc="-10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66" b="0" i="0" u="none" strike="noStrike" spc="-104">
                <a:solidFill>
                  <a:srgbClr val="000000"/>
                </a:solidFill>
                <a:ea typeface="Pretendard SemiBold"/>
              </a:rPr>
              <a:t>사용하는</a:t>
            </a:r>
            <a:r>
              <a:rPr lang="en-US" sz="3466" b="0" i="0" u="none" strike="noStrike" spc="-10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66" b="0" i="0" u="none" strike="noStrike" spc="-104">
                <a:solidFill>
                  <a:srgbClr val="000000"/>
                </a:solidFill>
                <a:ea typeface="Pretendard SemiBold"/>
              </a:rPr>
              <a:t>이유</a:t>
            </a:r>
          </a:p>
          <a:p>
            <a:pPr marL="342900" lvl="1" indent="-342900" algn="l">
              <a:lnSpc>
                <a:spcPct val="14774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전체가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아닌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상위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10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개만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유지하면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되기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때문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marL="342900" lvl="1" indent="-342900" algn="l">
              <a:lnSpc>
                <a:spcPct val="14774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정렬은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플레이어를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전부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정렬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해야하기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때문에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불필요한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작업이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많음</a:t>
            </a:r>
            <a:b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</a:br>
            <a:endParaRPr lang="ko-KR" sz="2933" b="0" i="0" u="none" strike="noStrike" spc="-88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873500" y="2425700"/>
            <a:ext cx="13246100" cy="12573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 dirty="0">
                <a:solidFill>
                  <a:srgbClr val="000000"/>
                </a:solidFill>
                <a:ea typeface="Pretendard Black"/>
              </a:rPr>
              <a:t>구현</a:t>
            </a:r>
            <a:r>
              <a:rPr lang="en-US" sz="6666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0" i="0" u="none" strike="noStrike" dirty="0">
                <a:solidFill>
                  <a:srgbClr val="000000"/>
                </a:solidFill>
                <a:ea typeface="Pretendard Black"/>
              </a:rPr>
              <a:t>방법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32300" y="889000"/>
            <a:ext cx="155194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ctr">
              <a:lnSpc>
                <a:spcPct val="99600"/>
              </a:lnSpc>
            </a:pP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자료구조</a:t>
            </a:r>
            <a:r>
              <a:rPr lang="en-US" sz="2666" b="0" i="0" u="none" strike="noStrike" spc="27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2666" b="0" i="0" u="none" strike="noStrike" spc="27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실습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5800" y="12204700"/>
            <a:ext cx="17538700" cy="1104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171700" y="12522200"/>
            <a:ext cx="196088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666" b="1" i="0" u="none" strike="noStrike">
                <a:solidFill>
                  <a:srgbClr val="000000"/>
                </a:solidFill>
                <a:ea typeface="Pretendard Regular"/>
              </a:rPr>
              <a:t>상위</a:t>
            </a:r>
            <a:r>
              <a:rPr lang="en-US" sz="2666" b="1" i="0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2666" b="1" i="0" u="none" strike="noStrike">
                <a:solidFill>
                  <a:srgbClr val="000000"/>
                </a:solidFill>
                <a:ea typeface="Pretendard Regular"/>
              </a:rPr>
              <a:t>개만</a:t>
            </a:r>
            <a:r>
              <a:rPr lang="en-US" sz="2666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1" i="0" u="none" strike="noStrike">
                <a:solidFill>
                  <a:srgbClr val="000000"/>
                </a:solidFill>
                <a:ea typeface="Pretendard Regular"/>
              </a:rPr>
              <a:t>필요할</a:t>
            </a:r>
            <a:r>
              <a:rPr lang="en-US" sz="2666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1" i="0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666" b="1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66" b="1" i="0" u="none" strike="noStrike">
                <a:solidFill>
                  <a:srgbClr val="000000"/>
                </a:solidFill>
                <a:ea typeface="Pretendard Regular"/>
              </a:rPr>
              <a:t>특히</a:t>
            </a:r>
            <a:r>
              <a:rPr lang="en-US" sz="2666" b="1" i="0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2666" b="1" i="0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666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1" i="0" u="none" strike="noStrike">
                <a:solidFill>
                  <a:srgbClr val="000000"/>
                </a:solidFill>
                <a:ea typeface="Pretendard Regular"/>
              </a:rPr>
              <a:t>작고</a:t>
            </a:r>
            <a:r>
              <a:rPr lang="en-US" sz="2666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1" i="0" u="none" strike="noStrike">
                <a:solidFill>
                  <a:srgbClr val="000000"/>
                </a:solidFill>
                <a:ea typeface="Pretendard Regular"/>
              </a:rPr>
              <a:t>업데이트가</a:t>
            </a:r>
            <a:r>
              <a:rPr lang="en-US" sz="2666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1" i="0" u="none" strike="noStrike">
                <a:solidFill>
                  <a:srgbClr val="000000"/>
                </a:solidFill>
                <a:ea typeface="Pretendard Regular"/>
              </a:rPr>
              <a:t>자주</a:t>
            </a:r>
            <a:r>
              <a:rPr lang="en-US" sz="2666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1" i="0" u="none" strike="noStrike">
                <a:solidFill>
                  <a:srgbClr val="000000"/>
                </a:solidFill>
                <a:ea typeface="Pretendard Regular"/>
              </a:rPr>
              <a:t>일어날</a:t>
            </a:r>
            <a:r>
              <a:rPr lang="en-US" sz="2666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1" i="0" u="none" strike="noStrike">
                <a:solidFill>
                  <a:srgbClr val="000000"/>
                </a:solidFill>
                <a:ea typeface="Pretendard Regular"/>
              </a:rPr>
              <a:t>때는</a:t>
            </a:r>
            <a:r>
              <a:rPr lang="en-US" sz="2666" b="1" i="0" u="none" strike="noStrike">
                <a:solidFill>
                  <a:srgbClr val="000000"/>
                </a:solidFill>
                <a:latin typeface="Pretendard Regular"/>
              </a:rPr>
              <a:t> Min Heap </a:t>
            </a:r>
            <a:r>
              <a:rPr lang="ko-KR" sz="2666" b="1" i="0" u="none" strike="noStrike">
                <a:solidFill>
                  <a:srgbClr val="000000"/>
                </a:solidFill>
                <a:ea typeface="Pretendard Regular"/>
              </a:rPr>
              <a:t>방식이</a:t>
            </a:r>
            <a:r>
              <a:rPr lang="en-US" sz="2666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1" i="0" u="none" strike="noStrike">
                <a:solidFill>
                  <a:srgbClr val="000000"/>
                </a:solidFill>
                <a:ea typeface="Pretendard Regular"/>
              </a:rPr>
              <a:t>최적</a:t>
            </a:r>
            <a:r>
              <a:rPr lang="en-US" sz="2666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1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46400" y="9029700"/>
            <a:ext cx="10071100" cy="289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933" b="1" i="0" u="none" strike="noStrike" dirty="0">
                <a:solidFill>
                  <a:srgbClr val="000000"/>
                </a:solidFill>
                <a:latin typeface="Pretendard SemiBold"/>
              </a:rPr>
              <a:t>Quick Sort 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1" i="0" u="none" strike="noStrike" dirty="0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2666" b="1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1" i="0" u="none" strike="noStrike" dirty="0">
                <a:solidFill>
                  <a:srgbClr val="595959"/>
                </a:solidFill>
                <a:ea typeface="Pretendard Regular"/>
              </a:rPr>
              <a:t>저장</a:t>
            </a:r>
            <a:r>
              <a:rPr lang="en-US" sz="2666" b="1" i="0" u="none" strike="noStrike" dirty="0">
                <a:solidFill>
                  <a:srgbClr val="595959"/>
                </a:solidFill>
                <a:latin typeface="Pretendard Regular"/>
              </a:rPr>
              <a:t>: O(N)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1" i="0" u="none" strike="noStrike" dirty="0">
                <a:solidFill>
                  <a:srgbClr val="595959"/>
                </a:solidFill>
                <a:ea typeface="Pretendard Regular"/>
              </a:rPr>
              <a:t>전체</a:t>
            </a:r>
            <a:r>
              <a:rPr lang="en-US" sz="2666" b="1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1" i="0" u="none" strike="noStrike" dirty="0">
                <a:solidFill>
                  <a:srgbClr val="595959"/>
                </a:solidFill>
                <a:ea typeface="Pretendard Regular"/>
              </a:rPr>
              <a:t>정렬</a:t>
            </a:r>
            <a:r>
              <a:rPr lang="en-US" sz="2666" b="1" i="0" u="none" strike="noStrike" dirty="0">
                <a:solidFill>
                  <a:srgbClr val="595959"/>
                </a:solidFill>
                <a:latin typeface="Pretendard Regular"/>
              </a:rPr>
              <a:t>: O(</a:t>
            </a:r>
            <a:r>
              <a:rPr lang="en-US" sz="2666" b="1" i="0" u="none" strike="noStrike" dirty="0" err="1">
                <a:solidFill>
                  <a:srgbClr val="595959"/>
                </a:solidFill>
                <a:latin typeface="Pretendard Regular"/>
              </a:rPr>
              <a:t>NlogN</a:t>
            </a:r>
            <a:r>
              <a:rPr lang="en-US" sz="2666" b="1" i="0" u="none" strike="noStrike" dirty="0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666" b="1" i="0" u="none" strike="noStrike" dirty="0">
                <a:solidFill>
                  <a:srgbClr val="595959"/>
                </a:solidFill>
                <a:latin typeface="Pretendard Regular"/>
              </a:rPr>
              <a:t>TOP 10 </a:t>
            </a:r>
            <a:r>
              <a:rPr lang="ko-KR" sz="2666" b="1" i="0" u="none" strike="noStrike" dirty="0">
                <a:solidFill>
                  <a:srgbClr val="595959"/>
                </a:solidFill>
                <a:ea typeface="Pretendard Regular"/>
              </a:rPr>
              <a:t>추출</a:t>
            </a:r>
            <a:r>
              <a:rPr lang="en-US" sz="2666" b="1" i="0" u="none" strike="noStrike" dirty="0">
                <a:solidFill>
                  <a:srgbClr val="595959"/>
                </a:solidFill>
                <a:latin typeface="Pretendard Regular"/>
              </a:rPr>
              <a:t>: O(10</a:t>
            </a:r>
            <a:r>
              <a:rPr lang="en" sz="2666" b="1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1" i="0" u="none" strike="noStrike" dirty="0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666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1" i="0" u="none" strike="noStrike" dirty="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666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1" i="0" u="none" strike="noStrike" dirty="0">
                <a:solidFill>
                  <a:srgbClr val="000000"/>
                </a:solidFill>
                <a:ea typeface="Pretendard Regular"/>
              </a:rPr>
              <a:t>복잡도</a:t>
            </a:r>
            <a:r>
              <a:rPr lang="en-US" sz="2666" b="1" i="0" u="none" strike="noStrike" dirty="0">
                <a:solidFill>
                  <a:srgbClr val="000000"/>
                </a:solidFill>
                <a:latin typeface="Pretendard Regular"/>
              </a:rPr>
              <a:t>: O(N) + O(</a:t>
            </a:r>
            <a:r>
              <a:rPr lang="en-US" sz="2666" b="1" i="0" u="none" strike="noStrike" dirty="0" err="1">
                <a:solidFill>
                  <a:srgbClr val="000000"/>
                </a:solidFill>
                <a:latin typeface="Pretendard Regular"/>
              </a:rPr>
              <a:t>NlogN</a:t>
            </a:r>
            <a:r>
              <a:rPr lang="en-US" sz="2666" b="1" i="0" u="none" strike="noStrike" dirty="0">
                <a:solidFill>
                  <a:srgbClr val="000000"/>
                </a:solidFill>
                <a:latin typeface="Pretendard Regular"/>
              </a:rPr>
              <a:t>) + O(10) = O(</a:t>
            </a:r>
            <a:r>
              <a:rPr lang="en-US" sz="2666" b="1" i="0" u="none" strike="noStrike" dirty="0" err="1">
                <a:solidFill>
                  <a:srgbClr val="000000"/>
                </a:solidFill>
                <a:latin typeface="Pretendard Regular"/>
              </a:rPr>
              <a:t>NlogN</a:t>
            </a:r>
            <a:r>
              <a:rPr lang="en-US" sz="2666" b="1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1" i="0" u="none" strike="noStrike" dirty="0" err="1">
                <a:solidFill>
                  <a:srgbClr val="000000"/>
                </a:solidFill>
                <a:ea typeface="Pretendard Regular"/>
              </a:rPr>
              <a:t>공간복잡도</a:t>
            </a:r>
            <a:r>
              <a:rPr lang="en-US" sz="2666" b="1" i="0" u="none" strike="noStrike" dirty="0">
                <a:solidFill>
                  <a:srgbClr val="000000"/>
                </a:solidFill>
                <a:latin typeface="Pretendard Regular"/>
              </a:rPr>
              <a:t>: O(N)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03200" y="9004300"/>
            <a:ext cx="10058400" cy="308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666" b="1" i="0" u="none" strike="noStrike" dirty="0">
                <a:solidFill>
                  <a:srgbClr val="000000"/>
                </a:solidFill>
                <a:latin typeface="Pretendard SemiBold"/>
              </a:rPr>
              <a:t>MinHeap Sort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1" i="0" u="none" strike="noStrike" dirty="0">
                <a:solidFill>
                  <a:srgbClr val="616161"/>
                </a:solidFill>
                <a:ea typeface="Pretendard Regular"/>
              </a:rPr>
              <a:t>데이터</a:t>
            </a:r>
            <a:r>
              <a:rPr lang="en-US" sz="2666" b="1" i="0" u="none" strike="noStrike" dirty="0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666" b="1" i="0" u="none" strike="noStrike" dirty="0">
                <a:solidFill>
                  <a:srgbClr val="616161"/>
                </a:solidFill>
                <a:ea typeface="Pretendard Regular"/>
              </a:rPr>
              <a:t>로딩</a:t>
            </a:r>
            <a:r>
              <a:rPr lang="en-US" sz="2666" b="1" i="0" u="none" strike="noStrike" dirty="0">
                <a:solidFill>
                  <a:srgbClr val="616161"/>
                </a:solidFill>
                <a:latin typeface="Pretendard Regular"/>
              </a:rPr>
              <a:t> + </a:t>
            </a:r>
            <a:r>
              <a:rPr lang="ko-KR" sz="2666" b="1" i="0" u="none" strike="noStrike" dirty="0" err="1">
                <a:solidFill>
                  <a:srgbClr val="616161"/>
                </a:solidFill>
                <a:ea typeface="Pretendard Regular"/>
              </a:rPr>
              <a:t>힙</a:t>
            </a:r>
            <a:r>
              <a:rPr lang="en-US" sz="2666" b="1" i="0" u="none" strike="noStrike" dirty="0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666" b="1" i="0" u="none" strike="noStrike" dirty="0">
                <a:solidFill>
                  <a:srgbClr val="616161"/>
                </a:solidFill>
                <a:ea typeface="Pretendard Regular"/>
              </a:rPr>
              <a:t>유지</a:t>
            </a:r>
            <a:r>
              <a:rPr lang="en-US" sz="2666" b="1" i="0" u="none" strike="noStrike" dirty="0">
                <a:solidFill>
                  <a:srgbClr val="616161"/>
                </a:solidFill>
                <a:latin typeface="Pretendard Regular"/>
              </a:rPr>
              <a:t>: O(N log K)</a:t>
            </a:r>
          </a:p>
          <a:p>
            <a:pPr lvl="0" algn="l">
              <a:lnSpc>
                <a:spcPct val="116199"/>
              </a:lnSpc>
            </a:pPr>
            <a:r>
              <a:rPr lang="ko-KR" sz="2000" b="1" i="0" u="none" strike="noStrike" dirty="0">
                <a:solidFill>
                  <a:srgbClr val="616161"/>
                </a:solidFill>
                <a:ea typeface="Pretendard Regular"/>
              </a:rPr>
              <a:t>처음</a:t>
            </a:r>
            <a:r>
              <a:rPr lang="en-US" sz="2000" b="1" i="0" u="none" strike="noStrike" dirty="0">
                <a:solidFill>
                  <a:srgbClr val="616161"/>
                </a:solidFill>
                <a:latin typeface="Pretendard Regular"/>
              </a:rPr>
              <a:t> K</a:t>
            </a:r>
            <a:r>
              <a:rPr lang="ko-KR" sz="2000" b="1" i="0" u="none" strike="noStrike" dirty="0">
                <a:solidFill>
                  <a:srgbClr val="616161"/>
                </a:solidFill>
                <a:ea typeface="Pretendard Regular"/>
              </a:rPr>
              <a:t>개</a:t>
            </a:r>
            <a:r>
              <a:rPr lang="en-US" sz="2000" b="1" i="0" u="none" strike="noStrike" dirty="0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000" b="1" i="0" u="none" strike="noStrike" dirty="0">
                <a:solidFill>
                  <a:srgbClr val="616161"/>
                </a:solidFill>
                <a:ea typeface="Pretendard Regular"/>
              </a:rPr>
              <a:t>삽입</a:t>
            </a:r>
            <a:r>
              <a:rPr lang="en-US" sz="2000" b="1" i="0" u="none" strike="noStrike" dirty="0">
                <a:solidFill>
                  <a:srgbClr val="616161"/>
                </a:solidFill>
                <a:latin typeface="Pretendard Regular"/>
              </a:rPr>
              <a:t>: O(K log K)</a:t>
            </a:r>
          </a:p>
          <a:p>
            <a:pPr lvl="0" algn="l">
              <a:lnSpc>
                <a:spcPct val="116199"/>
              </a:lnSpc>
            </a:pPr>
            <a:r>
              <a:rPr lang="ko-KR" sz="2000" b="1" i="0" u="none" strike="noStrike" dirty="0">
                <a:solidFill>
                  <a:srgbClr val="616161"/>
                </a:solidFill>
                <a:ea typeface="Pretendard Regular"/>
              </a:rPr>
              <a:t>나머지</a:t>
            </a:r>
            <a:r>
              <a:rPr lang="en-US" sz="2000" b="1" i="0" u="none" strike="noStrike" dirty="0">
                <a:solidFill>
                  <a:srgbClr val="616161"/>
                </a:solidFill>
                <a:latin typeface="Pretendard Regular"/>
              </a:rPr>
              <a:t> (N-K)</a:t>
            </a:r>
            <a:r>
              <a:rPr lang="ko-KR" sz="2000" b="1" i="0" u="none" strike="noStrike" dirty="0">
                <a:solidFill>
                  <a:srgbClr val="616161"/>
                </a:solidFill>
                <a:ea typeface="Pretendard Regular"/>
              </a:rPr>
              <a:t>개</a:t>
            </a:r>
            <a:r>
              <a:rPr lang="en-US" sz="2000" b="1" i="0" u="none" strike="noStrike" dirty="0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000" b="1" i="0" u="none" strike="noStrike" dirty="0">
                <a:solidFill>
                  <a:srgbClr val="616161"/>
                </a:solidFill>
                <a:ea typeface="Pretendard Regular"/>
              </a:rPr>
              <a:t>비교</a:t>
            </a:r>
            <a:r>
              <a:rPr lang="en-US" sz="2000" b="1" i="0" u="none" strike="noStrike" dirty="0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000" b="1" i="0" u="none" strike="noStrike" dirty="0">
                <a:solidFill>
                  <a:srgbClr val="616161"/>
                </a:solidFill>
                <a:ea typeface="Pretendard Regular"/>
              </a:rPr>
              <a:t>및</a:t>
            </a:r>
            <a:r>
              <a:rPr lang="en-US" sz="2000" b="1" i="0" u="none" strike="noStrike" dirty="0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000" b="1" i="0" u="none" strike="noStrike" dirty="0">
                <a:solidFill>
                  <a:srgbClr val="616161"/>
                </a:solidFill>
                <a:ea typeface="Pretendard Regular"/>
              </a:rPr>
              <a:t>교체</a:t>
            </a:r>
            <a:r>
              <a:rPr lang="en-US" sz="2000" b="1" i="0" u="none" strike="noStrike" dirty="0">
                <a:solidFill>
                  <a:srgbClr val="616161"/>
                </a:solidFill>
                <a:latin typeface="Pretendard Regular"/>
              </a:rPr>
              <a:t>: O((N-K) log K)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666" b="1" i="0" u="none" strike="noStrike" dirty="0">
                <a:solidFill>
                  <a:srgbClr val="616161"/>
                </a:solidFill>
                <a:latin typeface="Pretendard Regular"/>
              </a:rPr>
              <a:t>TOP K </a:t>
            </a:r>
            <a:r>
              <a:rPr lang="ko-KR" sz="2666" b="1" i="0" u="none" strike="noStrike" dirty="0">
                <a:solidFill>
                  <a:srgbClr val="616161"/>
                </a:solidFill>
                <a:ea typeface="Pretendard Regular"/>
              </a:rPr>
              <a:t>추출</a:t>
            </a:r>
            <a:r>
              <a:rPr lang="en-US" sz="2666" b="1" i="0" u="none" strike="noStrike" dirty="0">
                <a:solidFill>
                  <a:srgbClr val="616161"/>
                </a:solidFill>
                <a:latin typeface="Pretendard Regular"/>
              </a:rPr>
              <a:t> (</a:t>
            </a:r>
            <a:r>
              <a:rPr lang="ko-KR" sz="2666" b="1" i="0" u="none" strike="noStrike" dirty="0">
                <a:solidFill>
                  <a:srgbClr val="616161"/>
                </a:solidFill>
                <a:ea typeface="Pretendard Regular"/>
              </a:rPr>
              <a:t>정렬</a:t>
            </a:r>
            <a:r>
              <a:rPr lang="en-US" sz="2666" b="1" i="0" u="none" strike="noStrike" dirty="0">
                <a:solidFill>
                  <a:srgbClr val="616161"/>
                </a:solidFill>
                <a:latin typeface="Pretendard Regular"/>
              </a:rPr>
              <a:t>): O(K log K)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1" i="0" u="none" strike="noStrike" dirty="0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666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1" i="0" u="none" strike="noStrike" dirty="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666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1" i="0" u="none" strike="noStrike" dirty="0">
                <a:solidFill>
                  <a:srgbClr val="000000"/>
                </a:solidFill>
                <a:ea typeface="Pretendard Regular"/>
              </a:rPr>
              <a:t>복잡도</a:t>
            </a:r>
            <a:r>
              <a:rPr lang="en-US" sz="2666" b="1" i="0" u="none" strike="noStrike" dirty="0">
                <a:solidFill>
                  <a:srgbClr val="000000"/>
                </a:solidFill>
                <a:latin typeface="Pretendard Regular"/>
              </a:rPr>
              <a:t>: O(N log K) + O(K log K) = O(N log K)
</a:t>
            </a:r>
            <a:r>
              <a:rPr lang="ko-KR" sz="2666" b="1" i="0" u="none" strike="noStrike" dirty="0">
                <a:solidFill>
                  <a:srgbClr val="000000"/>
                </a:solidFill>
                <a:ea typeface="Pretendard Regular"/>
              </a:rPr>
              <a:t>공간</a:t>
            </a:r>
            <a:r>
              <a:rPr lang="en-US" sz="2666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1" i="0" u="none" strike="noStrike" dirty="0">
                <a:solidFill>
                  <a:srgbClr val="000000"/>
                </a:solidFill>
                <a:ea typeface="Pretendard Regular"/>
              </a:rPr>
              <a:t>복잡도</a:t>
            </a:r>
            <a:r>
              <a:rPr lang="en-US" sz="2666" b="1" i="0" u="none" strike="noStrike" dirty="0">
                <a:solidFill>
                  <a:srgbClr val="000000"/>
                </a:solidFill>
                <a:latin typeface="Pretendard Regular"/>
              </a:rPr>
              <a:t>: O(K)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377909-EF14-285D-1933-F74169CB86B7}"/>
              </a:ext>
            </a:extLst>
          </p:cNvPr>
          <p:cNvSpPr txBox="1"/>
          <p:nvPr/>
        </p:nvSpPr>
        <p:spPr>
          <a:xfrm>
            <a:off x="1828800" y="2382620"/>
            <a:ext cx="1319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7200" b="1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8407400" y="4635500"/>
            <a:ext cx="7556500" cy="685800"/>
          </a:xfrm>
          <a:prstGeom prst="rect">
            <a:avLst/>
          </a:prstGeom>
        </p:spPr>
        <p:txBody>
          <a:bodyPr lIns="0" tIns="23706" rIns="0" bIns="23706" rtlCol="0" anchor="ctr"/>
          <a:lstStyle/>
          <a:p>
            <a:pPr lvl="0" algn="ctr">
              <a:lnSpc>
                <a:spcPct val="107899"/>
              </a:lnSpc>
            </a:pP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랭킹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시스템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- Min Heap Tree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73500" y="2425700"/>
            <a:ext cx="13246100" cy="12573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 dirty="0">
                <a:solidFill>
                  <a:srgbClr val="000000"/>
                </a:solidFill>
                <a:ea typeface="Pretendard Black"/>
              </a:rPr>
              <a:t>구현</a:t>
            </a:r>
            <a:r>
              <a:rPr lang="en-US" sz="6666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0" i="0" u="none" strike="noStrike" dirty="0">
                <a:solidFill>
                  <a:srgbClr val="000000"/>
                </a:solidFill>
                <a:ea typeface="Pretendard Black"/>
              </a:rPr>
              <a:t>방법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32300" y="889000"/>
            <a:ext cx="155194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ctr">
              <a:lnSpc>
                <a:spcPct val="99600"/>
              </a:lnSpc>
            </a:pPr>
            <a:r>
              <a:rPr lang="ko-KR" sz="2666" b="0" i="0" u="none" strike="noStrike" spc="27" dirty="0">
                <a:solidFill>
                  <a:srgbClr val="000000"/>
                </a:solidFill>
                <a:ea typeface="Pretendard Black"/>
              </a:rPr>
              <a:t>자료구조</a:t>
            </a:r>
            <a:r>
              <a:rPr lang="en-US" sz="2666" b="0" i="0" u="none" strike="noStrike" spc="27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 dirty="0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2666" b="0" i="0" u="none" strike="noStrike" spc="27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 dirty="0">
                <a:solidFill>
                  <a:srgbClr val="000000"/>
                </a:solidFill>
                <a:ea typeface="Pretendard Black"/>
              </a:rPr>
              <a:t>실습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4914900"/>
            <a:ext cx="4381500" cy="6896100"/>
          </a:xfrm>
          <a:prstGeom prst="rect">
            <a:avLst/>
          </a:prstGeom>
          <a:effectLst>
            <a:outerShdw dist="168359" dir="5400000">
              <a:srgbClr val="E6E6E6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300" y="6007100"/>
            <a:ext cx="2362200" cy="236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7600" y="8026400"/>
            <a:ext cx="685800" cy="69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49100" y="8026400"/>
            <a:ext cx="685800" cy="69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0600" y="8026400"/>
            <a:ext cx="6858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5500" y="4914900"/>
            <a:ext cx="4381500" cy="6896100"/>
          </a:xfrm>
          <a:prstGeom prst="rect">
            <a:avLst/>
          </a:prstGeom>
          <a:effectLst>
            <a:outerShdw dist="168359" dir="5400000">
              <a:srgbClr val="E6E6E6">
                <a:alpha val="10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8800" y="6223000"/>
            <a:ext cx="2362200" cy="2362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09167" y="4914900"/>
            <a:ext cx="4855633" cy="6896100"/>
          </a:xfrm>
          <a:prstGeom prst="rect">
            <a:avLst/>
          </a:prstGeom>
          <a:effectLst>
            <a:outerShdw dist="168359" dir="5400000">
              <a:srgbClr val="E6E6E6">
                <a:alpha val="100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0" y="4914900"/>
            <a:ext cx="4381500" cy="6896100"/>
          </a:xfrm>
          <a:prstGeom prst="rect">
            <a:avLst/>
          </a:prstGeom>
          <a:effectLst>
            <a:outerShdw dist="168359" dir="5400000">
              <a:srgbClr val="E6E6E6">
                <a:alpha val="10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30300" y="6223000"/>
            <a:ext cx="2362200" cy="23622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500100" y="5092700"/>
            <a:ext cx="30099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" sz="3200" b="0" i="0" u="none" strike="noStrike" spc="96">
                <a:solidFill>
                  <a:srgbClr val="FFFFFF"/>
                </a:solidFill>
                <a:ea typeface="Pretendard ExtraBold"/>
              </a:rPr>
              <a:t>삭제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11300" y="9372600"/>
            <a:ext cx="4432300" cy="2133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spc="-72" dirty="0">
                <a:solidFill>
                  <a:srgbClr val="000000"/>
                </a:solidFill>
                <a:ea typeface="Pretendard Regular"/>
              </a:rPr>
              <a:t>완전</a:t>
            </a:r>
            <a:r>
              <a:rPr lang="en-US" sz="2400" b="0" i="0" u="none" strike="noStrike" spc="-72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72" dirty="0">
                <a:solidFill>
                  <a:srgbClr val="000000"/>
                </a:solidFill>
                <a:ea typeface="Pretendard Regular"/>
              </a:rPr>
              <a:t>이진</a:t>
            </a:r>
            <a:r>
              <a:rPr lang="en-US" sz="2400" b="0" i="0" u="none" strike="noStrike" spc="-72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72" dirty="0">
                <a:solidFill>
                  <a:srgbClr val="000000"/>
                </a:solidFill>
                <a:ea typeface="Pretendard Regular"/>
              </a:rPr>
              <a:t>트리</a:t>
            </a:r>
            <a:r>
              <a:rPr lang="en-US" altLang="ko-KR" sz="2400" b="0" i="0" u="none" strike="noStrike" spc="-72" dirty="0">
                <a:solidFill>
                  <a:srgbClr val="000000"/>
                </a:solidFill>
                <a:ea typeface="Pretendard Regular"/>
              </a:rPr>
              <a:t>- </a:t>
            </a:r>
            <a:r>
              <a:rPr lang="ko-KR" altLang="en-US" sz="2400" spc="-72" dirty="0">
                <a:solidFill>
                  <a:srgbClr val="000000"/>
                </a:solidFill>
                <a:ea typeface="Pretendard Regular"/>
              </a:rPr>
              <a:t>군형</a:t>
            </a:r>
            <a:endParaRPr lang="ko-KR" sz="2400" b="0" i="0" u="none" strike="noStrike" spc="-72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 spc="-72" dirty="0">
                <a:solidFill>
                  <a:srgbClr val="000000"/>
                </a:solidFill>
                <a:ea typeface="Pretendard Regular"/>
              </a:rPr>
              <a:t>부모</a:t>
            </a:r>
            <a:r>
              <a:rPr lang="en-US" sz="2400" b="0" i="0" u="none" strike="noStrike" spc="-72" dirty="0">
                <a:solidFill>
                  <a:srgbClr val="000000"/>
                </a:solidFill>
                <a:latin typeface="Pretendard Regular"/>
              </a:rPr>
              <a:t>(key) &lt;= </a:t>
            </a:r>
            <a:r>
              <a:rPr lang="ko-KR" sz="2400" b="0" i="0" u="none" strike="noStrike" spc="-72" dirty="0">
                <a:solidFill>
                  <a:srgbClr val="000000"/>
                </a:solidFill>
                <a:ea typeface="Pretendard Regular"/>
              </a:rPr>
              <a:t>자식</a:t>
            </a:r>
            <a:r>
              <a:rPr lang="en-US" sz="2400" b="0" i="0" u="none" strike="noStrike" spc="-72" dirty="0">
                <a:solidFill>
                  <a:srgbClr val="000000"/>
                </a:solidFill>
                <a:latin typeface="Pretendard Regular"/>
              </a:rPr>
              <a:t>(key) 
</a:t>
            </a:r>
            <a:r>
              <a:rPr lang="ko-KR" sz="2400" b="0" i="0" u="none" strike="noStrike" spc="-72" dirty="0">
                <a:solidFill>
                  <a:srgbClr val="000000"/>
                </a:solidFill>
                <a:ea typeface="Pretendard Regular"/>
              </a:rPr>
              <a:t>배열</a:t>
            </a:r>
            <a:r>
              <a:rPr lang="en-US" sz="2400" b="0" i="0" u="none" strike="noStrike" spc="-72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72" dirty="0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400" b="0" i="0" u="none" strike="noStrike" spc="-72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400" spc="-72" dirty="0">
                <a:solidFill>
                  <a:srgbClr val="000000"/>
                </a:solidFill>
                <a:latin typeface="Pretendard Regular"/>
                <a:ea typeface="Pretendard Regular"/>
              </a:rPr>
              <a:t>– </a:t>
            </a:r>
            <a:r>
              <a:rPr lang="ko-KR" altLang="en-US" sz="2400" spc="-72" dirty="0">
                <a:solidFill>
                  <a:srgbClr val="000000"/>
                </a:solidFill>
                <a:latin typeface="Pretendard Regular"/>
                <a:ea typeface="Pretendard Regular"/>
              </a:rPr>
              <a:t>간단</a:t>
            </a:r>
            <a:r>
              <a:rPr lang="en-US" sz="2400" b="0" i="0" u="none" strike="noStrike" spc="-72" dirty="0">
                <a:solidFill>
                  <a:srgbClr val="000000"/>
                </a:solidFill>
                <a:latin typeface="Pretendard Regular"/>
              </a:rPr>
              <a:t>
</a:t>
            </a:r>
            <a:r>
              <a:rPr lang="ko-KR" sz="2400" b="0" i="0" u="none" strike="noStrike" spc="-72" dirty="0">
                <a:solidFill>
                  <a:srgbClr val="000000"/>
                </a:solidFill>
                <a:ea typeface="Pretendard Regular"/>
              </a:rPr>
              <a:t>루트</a:t>
            </a:r>
            <a:r>
              <a:rPr lang="en-US" sz="2400" b="0" i="0" u="none" strike="noStrike" spc="-72" dirty="0">
                <a:solidFill>
                  <a:srgbClr val="000000"/>
                </a:solidFill>
                <a:latin typeface="Pretendard Regular"/>
              </a:rPr>
              <a:t> = </a:t>
            </a:r>
            <a:r>
              <a:rPr lang="ko-KR" sz="2400" b="0" i="0" u="none" strike="noStrike" spc="-72" dirty="0">
                <a:solidFill>
                  <a:srgbClr val="000000"/>
                </a:solidFill>
                <a:ea typeface="Pretendard Regular"/>
              </a:rPr>
              <a:t>최솟값</a:t>
            </a:r>
            <a:r>
              <a:rPr lang="en-US" sz="2400" b="0" i="0" u="none" strike="noStrike" spc="-72" dirty="0">
                <a:solidFill>
                  <a:srgbClr val="000000"/>
                </a:solidFill>
                <a:latin typeface="Pretendard Regular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43100" y="5067300"/>
            <a:ext cx="3530600" cy="6096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" sz="3200" b="0" i="0" u="none" strike="noStrike" spc="96">
                <a:solidFill>
                  <a:srgbClr val="FFFFFF"/>
                </a:solidFill>
                <a:ea typeface="Pretendard ExtraBold"/>
              </a:rPr>
              <a:t>특징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15200" y="8815917"/>
            <a:ext cx="4191000" cy="2057400"/>
          </a:xfrm>
          <a:prstGeom prst="rect">
            <a:avLst/>
          </a:prstGeom>
        </p:spPr>
        <p:txBody>
          <a:bodyPr rtlCol="0" anchor="ctr"/>
          <a:lstStyle/>
          <a:p>
            <a:pPr marL="457200" lvl="0" indent="-457200" algn="l">
              <a:lnSpc>
                <a:spcPct val="116199"/>
              </a:lnSpc>
              <a:buFont typeface="+mj-lt"/>
              <a:buAutoNum type="arabicPeriod"/>
            </a:pPr>
            <a:r>
              <a:rPr lang="ko-KR" altLang="en-US" sz="2200" spc="-80" dirty="0">
                <a:solidFill>
                  <a:srgbClr val="000000"/>
                </a:solidFill>
                <a:latin typeface="Pretendard Regular"/>
                <a:ea typeface="Pretendard Regular"/>
              </a:rPr>
              <a:t>맨 마지막 노드에 삽입</a:t>
            </a:r>
            <a:endParaRPr lang="en-US" altLang="ko-KR" sz="2200" spc="-8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marL="457200" lvl="0" indent="-457200" algn="l">
              <a:lnSpc>
                <a:spcPct val="116199"/>
              </a:lnSpc>
              <a:buFont typeface="+mj-lt"/>
              <a:buAutoNum type="arabicPeriod"/>
            </a:pPr>
            <a:r>
              <a:rPr lang="ko-KR" altLang="en-US" sz="2200" spc="-80" dirty="0">
                <a:solidFill>
                  <a:srgbClr val="000000"/>
                </a:solidFill>
                <a:latin typeface="Pretendard Regular"/>
                <a:ea typeface="Pretendard Regular"/>
              </a:rPr>
              <a:t>새로 삽입한 노드가 부모 노드보다 더 작으면 교환</a:t>
            </a:r>
            <a:endParaRPr lang="en-US" altLang="ko-KR" sz="2200" spc="-8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marL="457200" lvl="0" indent="-457200" algn="l">
              <a:lnSpc>
                <a:spcPct val="116199"/>
              </a:lnSpc>
              <a:buFont typeface="+mj-lt"/>
              <a:buAutoNum type="arabicPeriod"/>
            </a:pPr>
            <a:r>
              <a:rPr lang="ko-KR" altLang="en-US" sz="2200" b="0" i="0" u="none" strike="noStrike" spc="-80" dirty="0" err="1">
                <a:solidFill>
                  <a:srgbClr val="000000"/>
                </a:solidFill>
                <a:latin typeface="Pretendard Regular"/>
              </a:rPr>
              <a:t>부모노드가</a:t>
            </a:r>
            <a:r>
              <a:rPr lang="ko-KR" altLang="en-US" sz="2200" b="0" i="0" u="none" strike="noStrike" spc="-80" dirty="0">
                <a:solidFill>
                  <a:srgbClr val="000000"/>
                </a:solidFill>
                <a:latin typeface="Pretendard Regular"/>
              </a:rPr>
              <a:t> 더 </a:t>
            </a:r>
            <a:r>
              <a:rPr lang="ko-KR" altLang="en-US" sz="2200" b="0" i="0" u="none" strike="noStrike" spc="-80" dirty="0" err="1">
                <a:solidFill>
                  <a:srgbClr val="000000"/>
                </a:solidFill>
                <a:latin typeface="Pretendard Regular"/>
              </a:rPr>
              <a:t>작을때까지</a:t>
            </a:r>
            <a:r>
              <a:rPr lang="ko-KR" altLang="en-US" sz="2200" b="0" i="0" u="none" strike="noStrike" spc="-80" dirty="0">
                <a:solidFill>
                  <a:srgbClr val="000000"/>
                </a:solidFill>
                <a:latin typeface="Pretendard Regular"/>
              </a:rPr>
              <a:t> </a:t>
            </a:r>
            <a:br>
              <a:rPr lang="en-US" altLang="ko-KR" sz="2200" b="0" i="0" u="none" strike="noStrike" spc="-80" dirty="0">
                <a:solidFill>
                  <a:srgbClr val="000000"/>
                </a:solidFill>
                <a:latin typeface="Pretendard Regular"/>
              </a:rPr>
            </a:br>
            <a:r>
              <a:rPr lang="en-US" altLang="ko-KR" sz="2200" b="0" i="0" u="none" strike="noStrike" spc="-80" dirty="0">
                <a:solidFill>
                  <a:srgbClr val="000000"/>
                </a:solidFill>
                <a:latin typeface="Pretendard Regular"/>
              </a:rPr>
              <a:t>2 </a:t>
            </a:r>
            <a:r>
              <a:rPr lang="ko-KR" altLang="en-US" sz="2200" b="0" i="0" u="none" strike="noStrike" spc="-80" dirty="0">
                <a:solidFill>
                  <a:srgbClr val="000000"/>
                </a:solidFill>
                <a:latin typeface="Pretendard Regular"/>
              </a:rPr>
              <a:t>단계 반복</a:t>
            </a:r>
            <a:endParaRPr lang="en-US" sz="2200" b="0" i="0" u="none" strike="noStrike" spc="-80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861300" y="5067300"/>
            <a:ext cx="3009900" cy="6096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" sz="3200" b="0" i="0" u="none" strike="noStrike" spc="96">
                <a:solidFill>
                  <a:srgbClr val="FFFFFF"/>
                </a:solidFill>
                <a:ea typeface="Pretendard ExtraBold"/>
              </a:rPr>
              <a:t>삽입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164300" y="5092700"/>
            <a:ext cx="30099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spc="96" dirty="0">
                <a:solidFill>
                  <a:srgbClr val="FFFFFF"/>
                </a:solidFill>
                <a:ea typeface="Pretendard ExtraBold"/>
              </a:rPr>
              <a:t>Top 10,</a:t>
            </a:r>
            <a:r>
              <a:rPr lang="en" sz="3200" b="0" i="0" u="none" strike="noStrike" spc="96" dirty="0">
                <a:solidFill>
                  <a:srgbClr val="FFFFFF"/>
                </a:solidFill>
                <a:ea typeface="Pretendard ExtraBold"/>
              </a:rPr>
              <a:t>정렬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4000" y="6263217"/>
            <a:ext cx="1778000" cy="16129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2197100" y="8724900"/>
            <a:ext cx="3352800" cy="622300"/>
          </a:xfrm>
          <a:prstGeom prst="rect">
            <a:avLst/>
          </a:prstGeom>
        </p:spPr>
        <p:txBody>
          <a:bodyPr lIns="0" tIns="22014" rIns="0" bIns="22014" rtlCol="0" anchor="ctr"/>
          <a:lstStyle/>
          <a:p>
            <a:pPr lvl="0" algn="ctr">
              <a:lnSpc>
                <a:spcPct val="107899"/>
              </a:lnSpc>
            </a:pPr>
            <a:r>
              <a:rPr lang="en" sz="3466" b="0" i="0" u="none" strike="noStrike" dirty="0">
                <a:solidFill>
                  <a:srgbClr val="000000"/>
                </a:solidFill>
                <a:latin typeface="Pretendard SemiBold"/>
              </a:rPr>
              <a:t>Min-Heap Tree</a:t>
            </a:r>
          </a:p>
        </p:txBody>
      </p:sp>
      <p:sp>
        <p:nvSpPr>
          <p:cNvPr id="36" name="TextBox 29">
            <a:extLst>
              <a:ext uri="{FF2B5EF4-FFF2-40B4-BE49-F238E27FC236}">
                <a16:creationId xmlns:a16="http://schemas.microsoft.com/office/drawing/2014/main" id="{593EF196-10CF-71E1-A29F-96556901AEE9}"/>
              </a:ext>
            </a:extLst>
          </p:cNvPr>
          <p:cNvSpPr txBox="1"/>
          <p:nvPr/>
        </p:nvSpPr>
        <p:spPr>
          <a:xfrm>
            <a:off x="12860867" y="8464550"/>
            <a:ext cx="4546600" cy="3619500"/>
          </a:xfrm>
          <a:prstGeom prst="rect">
            <a:avLst/>
          </a:prstGeom>
        </p:spPr>
        <p:txBody>
          <a:bodyPr rtlCol="0" anchor="ctr"/>
          <a:lstStyle/>
          <a:p>
            <a:pPr marL="457200" lvl="0" indent="-457200" algn="l">
              <a:lnSpc>
                <a:spcPct val="116199"/>
              </a:lnSpc>
              <a:buAutoNum type="arabicPeriod"/>
            </a:pPr>
            <a:r>
              <a:rPr lang="ko-KR" altLang="en-US" sz="2200" b="0" i="0" u="none" strike="noStrike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루트 노드 </a:t>
            </a:r>
            <a:r>
              <a:rPr lang="ko-KR" altLang="en-US" sz="2200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반환</a:t>
            </a:r>
            <a:endParaRPr lang="en-US" altLang="ko-KR" sz="2200" spc="-8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457200" lvl="0" indent="-457200" algn="l">
              <a:lnSpc>
                <a:spcPct val="116199"/>
              </a:lnSpc>
              <a:buAutoNum type="arabicPeriod"/>
            </a:pPr>
            <a:r>
              <a:rPr lang="ko-KR" altLang="en-US" sz="2200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맨 마지막 노드를 루트 노드 자리에 삽입 </a:t>
            </a:r>
            <a:endParaRPr lang="en-US" altLang="ko-KR" sz="2200" spc="-8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457200" lvl="0" indent="-457200" algn="l">
              <a:lnSpc>
                <a:spcPct val="116199"/>
              </a:lnSpc>
              <a:buAutoNum type="arabicPeriod"/>
            </a:pPr>
            <a:r>
              <a:rPr lang="ko-KR" altLang="en-US" sz="2200" b="0" i="0" u="none" strike="noStrike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왼쪽 자식 노드와 오른쪽 자식 노드 </a:t>
            </a:r>
            <a:br>
              <a:rPr lang="en-US" altLang="ko-KR" sz="2200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200" b="0" i="0" u="none" strike="noStrike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 더 작은 노드와 루트 노드 비교</a:t>
            </a:r>
            <a:endParaRPr lang="en-US" altLang="ko-KR" sz="2200" b="0" i="0" u="none" strike="noStrike" spc="-8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457200" lvl="0" indent="-457200" algn="l">
              <a:lnSpc>
                <a:spcPct val="116199"/>
              </a:lnSpc>
              <a:buAutoNum type="arabicPeriod"/>
            </a:pPr>
            <a:r>
              <a:rPr lang="ko-KR" altLang="en-US" sz="2200" b="0" i="0" u="none" strike="noStrike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루트 노드가 더 크면 교환</a:t>
            </a:r>
            <a:endParaRPr lang="en-US" altLang="ko-KR" sz="2200" b="0" i="0" u="none" strike="noStrike" spc="-8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457200" lvl="0" indent="-457200" algn="l">
              <a:lnSpc>
                <a:spcPct val="116199"/>
              </a:lnSpc>
              <a:buAutoNum type="arabicPeriod"/>
            </a:pPr>
            <a:r>
              <a:rPr lang="ko-KR" altLang="en-US" sz="2200" b="0" i="0" u="none" strike="noStrike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자식 노드가 더 </a:t>
            </a:r>
            <a:r>
              <a:rPr lang="ko-KR" altLang="en-US" sz="2200" b="0" i="0" u="none" strike="noStrike" spc="-8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클때까지</a:t>
            </a:r>
            <a:r>
              <a:rPr lang="ko-KR" altLang="en-US" sz="2200" b="0" i="0" u="none" strike="noStrike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200" b="0" i="0" u="none" strike="noStrike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3—4 </a:t>
            </a:r>
            <a:r>
              <a:rPr lang="ko-KR" altLang="en-US" sz="2200" b="0" i="0" u="none" strike="noStrike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반복</a:t>
            </a:r>
            <a:endParaRPr lang="en-US" sz="2200" b="0" i="0" u="none" strike="noStrike" spc="-8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8" name="Picture 34">
            <a:extLst>
              <a:ext uri="{FF2B5EF4-FFF2-40B4-BE49-F238E27FC236}">
                <a16:creationId xmlns:a16="http://schemas.microsoft.com/office/drawing/2014/main" id="{74634E28-A52A-95EB-6148-279189B3CD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41267" y="6491817"/>
            <a:ext cx="1778000" cy="161290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15CA1B6D-55BA-6141-86EC-D01C0199ACAA}"/>
              </a:ext>
            </a:extLst>
          </p:cNvPr>
          <p:cNvSpPr/>
          <p:nvPr/>
        </p:nvSpPr>
        <p:spPr>
          <a:xfrm>
            <a:off x="4220633" y="7493000"/>
            <a:ext cx="381000" cy="36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Picture 34">
            <a:extLst>
              <a:ext uri="{FF2B5EF4-FFF2-40B4-BE49-F238E27FC236}">
                <a16:creationId xmlns:a16="http://schemas.microsoft.com/office/drawing/2014/main" id="{4EE135EA-1B78-84DF-84B7-7EDB748031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16050" y="6491817"/>
            <a:ext cx="1778000" cy="1612900"/>
          </a:xfrm>
          <a:prstGeom prst="rect">
            <a:avLst/>
          </a:prstGeom>
        </p:spPr>
      </p:pic>
      <p:pic>
        <p:nvPicPr>
          <p:cNvPr id="41" name="Picture 34">
            <a:extLst>
              <a:ext uri="{FF2B5EF4-FFF2-40B4-BE49-F238E27FC236}">
                <a16:creationId xmlns:a16="http://schemas.microsoft.com/office/drawing/2014/main" id="{9FCF0620-9959-45FF-40E2-29499BB9E80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76548" t="80118" r="-76548" b="-1509"/>
          <a:stretch>
            <a:fillRect/>
          </a:stretch>
        </p:blipFill>
        <p:spPr>
          <a:xfrm>
            <a:off x="14624950" y="6427259"/>
            <a:ext cx="2672450" cy="518583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E0400D61-F199-F6A0-58FA-EAF8D4ABE38D}"/>
              </a:ext>
            </a:extLst>
          </p:cNvPr>
          <p:cNvSpPr/>
          <p:nvPr/>
        </p:nvSpPr>
        <p:spPr>
          <a:xfrm>
            <a:off x="15513050" y="7776633"/>
            <a:ext cx="381000" cy="36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3C43AD6-C107-ED72-F504-CD16391B7D30}"/>
              </a:ext>
            </a:extLst>
          </p:cNvPr>
          <p:cNvSpPr/>
          <p:nvPr/>
        </p:nvSpPr>
        <p:spPr>
          <a:xfrm>
            <a:off x="15468600" y="7467600"/>
            <a:ext cx="381000" cy="36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F862FC3-983B-FDCE-7C37-3CD75F789896}"/>
              </a:ext>
            </a:extLst>
          </p:cNvPr>
          <p:cNvSpPr/>
          <p:nvPr/>
        </p:nvSpPr>
        <p:spPr>
          <a:xfrm>
            <a:off x="4146550" y="7251700"/>
            <a:ext cx="381000" cy="36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29">
            <a:extLst>
              <a:ext uri="{FF2B5EF4-FFF2-40B4-BE49-F238E27FC236}">
                <a16:creationId xmlns:a16="http://schemas.microsoft.com/office/drawing/2014/main" id="{C07D08FC-E773-5541-BB9C-60ED0B9B08C6}"/>
              </a:ext>
            </a:extLst>
          </p:cNvPr>
          <p:cNvSpPr txBox="1"/>
          <p:nvPr/>
        </p:nvSpPr>
        <p:spPr>
          <a:xfrm>
            <a:off x="18508134" y="7806267"/>
            <a:ext cx="4504265" cy="1794933"/>
          </a:xfrm>
          <a:prstGeom prst="rect">
            <a:avLst/>
          </a:prstGeom>
        </p:spPr>
        <p:txBody>
          <a:bodyPr rtlCol="0" anchor="ctr"/>
          <a:lstStyle/>
          <a:p>
            <a:pPr marL="457200" lvl="0" indent="-457200" algn="l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200" b="0" i="0" u="none" strike="noStrike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처음 데이터로부터 </a:t>
            </a:r>
            <a:r>
              <a:rPr lang="en-US" altLang="ko-KR" sz="2200" b="0" i="0" u="none" strike="noStrike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10</a:t>
            </a:r>
            <a:r>
              <a:rPr lang="ko-KR" altLang="en-US" sz="2200" b="0" i="0" u="none" strike="noStrike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개의 </a:t>
            </a:r>
            <a:r>
              <a:rPr lang="ko-KR" altLang="en-US" sz="2200" b="0" i="0" u="none" strike="noStrike" spc="-8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히프</a:t>
            </a:r>
            <a:r>
              <a:rPr lang="ko-KR" altLang="en-US" sz="2200" b="0" i="0" u="none" strike="noStrike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트리 구성 </a:t>
            </a:r>
            <a:endParaRPr lang="en-US" altLang="ko-KR" sz="2200" b="0" i="0" u="none" strike="noStrike" spc="-8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457200" lvl="0" indent="-457200" algn="l">
              <a:lnSpc>
                <a:spcPct val="130000"/>
              </a:lnSpc>
              <a:buFont typeface="+mj-lt"/>
              <a:buAutoNum type="arabicPeriod"/>
            </a:pPr>
            <a:r>
              <a:rPr lang="en-US" sz="2200" b="0" i="0" u="none" strike="noStrike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11</a:t>
            </a:r>
            <a:r>
              <a:rPr lang="ko-KR" altLang="en-US" sz="2200" b="0" i="0" u="none" strike="noStrike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번째 이후의 데이터와 트리의 루트 노드 비교</a:t>
            </a:r>
            <a:endParaRPr lang="en-US" altLang="ko-KR" sz="2200" b="0" i="0" u="none" strike="noStrike" spc="-8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457200" lvl="0" indent="-457200" algn="l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200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루트 노드보다 더 큰 경우 루트 노드와 교환 후 재정렬</a:t>
            </a:r>
            <a:endParaRPr lang="en-US" altLang="ko-KR" sz="2200" spc="-8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457200" lvl="0" indent="-457200" algn="l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200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남은 데이터에 대해 </a:t>
            </a:r>
            <a:r>
              <a:rPr lang="en-US" altLang="ko-KR" sz="2200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2—3 </a:t>
            </a:r>
            <a:r>
              <a:rPr lang="ko-KR" altLang="en-US" sz="2200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단계 반복</a:t>
            </a:r>
            <a:endParaRPr lang="en-US" altLang="ko-KR" sz="2200" spc="-8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457200" lvl="0" indent="-457200" algn="l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200" b="0" i="0" u="none" strike="noStrike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게임 오버된 유저의 데이터와 루트 노드 비교</a:t>
            </a:r>
            <a:r>
              <a:rPr lang="en-US" altLang="ko-KR" sz="2200" b="0" i="0" u="none" strike="noStrike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0" i="0" u="none" strike="noStrike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루트 노드 보다 클 경우 </a:t>
            </a:r>
            <a:r>
              <a:rPr lang="ko-KR" altLang="en-US" sz="2200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루트 노드와 교환 및 재정렬 </a:t>
            </a:r>
            <a:endParaRPr lang="en-US" altLang="ko-KR" sz="2200" spc="-8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457200" lvl="0" indent="-4572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200" spc="-8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트리의 모든 데이터를 추출하여 정렬된 순서로 출력</a:t>
            </a:r>
            <a:endParaRPr lang="en-US" sz="2200" b="0" i="0" u="none" strike="noStrike" spc="-8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B2BB29-93A4-A3E2-78D5-16A2394F9BDF}"/>
              </a:ext>
            </a:extLst>
          </p:cNvPr>
          <p:cNvSpPr txBox="1"/>
          <p:nvPr/>
        </p:nvSpPr>
        <p:spPr>
          <a:xfrm>
            <a:off x="1828800" y="2382620"/>
            <a:ext cx="1319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7200" b="1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183A7-C062-D962-08F7-FFEF289E0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3A64FF7-FB79-E638-B27A-5697AC15E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22A4AC6-AB3C-4F82-62D0-58D26EA31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56D49CC-0035-E71F-AF5E-7630E629C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D8D8D8">
                <a:alpha val="100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A8BDFEC-9BBC-ACA9-17EC-E4AE0D7D4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025900"/>
            <a:ext cx="21336000" cy="8699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A3F4FD7D-7172-654D-E7BD-EBE02D1AD35D}"/>
              </a:ext>
            </a:extLst>
          </p:cNvPr>
          <p:cNvSpPr txBox="1"/>
          <p:nvPr/>
        </p:nvSpPr>
        <p:spPr>
          <a:xfrm>
            <a:off x="3873500" y="2463800"/>
            <a:ext cx="132461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66" dirty="0">
                <a:solidFill>
                  <a:srgbClr val="000000"/>
                </a:solidFill>
                <a:ea typeface="Pretendard Black"/>
              </a:rPr>
              <a:t>구현 결과 </a:t>
            </a:r>
            <a:r>
              <a:rPr lang="en-US" altLang="ko-KR" sz="6666" dirty="0">
                <a:solidFill>
                  <a:srgbClr val="000000"/>
                </a:solidFill>
                <a:ea typeface="Pretendard Black"/>
              </a:rPr>
              <a:t> </a:t>
            </a:r>
            <a:endParaRPr lang="ko-KR" sz="6666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5F67038-61C1-BCF5-0523-13442B23F19A}"/>
              </a:ext>
            </a:extLst>
          </p:cNvPr>
          <p:cNvSpPr txBox="1"/>
          <p:nvPr/>
        </p:nvSpPr>
        <p:spPr>
          <a:xfrm>
            <a:off x="2400300" y="6680200"/>
            <a:ext cx="19685000" cy="4978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57700"/>
              </a:lnSpc>
            </a:pPr>
            <a:endParaRPr lang="en-US" sz="3066" b="0" i="0" u="none" strike="noStrike" spc="-92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C138C2-7192-E529-F4BF-0D2D39BB291F}"/>
              </a:ext>
            </a:extLst>
          </p:cNvPr>
          <p:cNvSpPr txBox="1"/>
          <p:nvPr/>
        </p:nvSpPr>
        <p:spPr>
          <a:xfrm>
            <a:off x="1828800" y="2382620"/>
            <a:ext cx="1319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05</a:t>
            </a:r>
            <a:endParaRPr lang="ko-KR" altLang="en-US" sz="7200" b="1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FB7CF839-6EAA-5DDE-0F7F-FC4D3A3AB9D9}"/>
              </a:ext>
            </a:extLst>
          </p:cNvPr>
          <p:cNvSpPr txBox="1"/>
          <p:nvPr/>
        </p:nvSpPr>
        <p:spPr>
          <a:xfrm>
            <a:off x="4432300" y="889000"/>
            <a:ext cx="155194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ctr">
              <a:lnSpc>
                <a:spcPct val="99600"/>
              </a:lnSpc>
            </a:pPr>
            <a:r>
              <a:rPr lang="ko-KR" sz="2666" b="0" i="0" u="none" strike="noStrike" spc="27" dirty="0">
                <a:solidFill>
                  <a:srgbClr val="000000"/>
                </a:solidFill>
                <a:ea typeface="Pretendard Black"/>
              </a:rPr>
              <a:t>자료구조</a:t>
            </a:r>
            <a:r>
              <a:rPr lang="en-US" sz="2666" b="0" i="0" u="none" strike="noStrike" spc="27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 dirty="0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2666" b="0" i="0" u="none" strike="noStrike" spc="27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 dirty="0">
                <a:solidFill>
                  <a:srgbClr val="000000"/>
                </a:solidFill>
                <a:ea typeface="Pretendard Black"/>
              </a:rPr>
              <a:t>실습</a:t>
            </a:r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2018D8-CEF7-6820-06E5-422EADAA6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5630" y="4390928"/>
            <a:ext cx="4760330" cy="3686272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1AF895-7BDC-CB47-ABA4-949D15C48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8823" y="4390928"/>
            <a:ext cx="5071328" cy="3686272"/>
          </a:xfrm>
          <a:prstGeom prst="rect">
            <a:avLst/>
          </a:prstGeom>
        </p:spPr>
      </p:pic>
      <p:pic>
        <p:nvPicPr>
          <p:cNvPr id="13" name="그림 12" descr="스크린샷, 텍스트, 멀티미디어 소프트웨어, 그래픽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0B18BC-0A6D-09C2-6B40-70039E6EA6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73014" y="4380669"/>
            <a:ext cx="5228813" cy="3706790"/>
          </a:xfrm>
          <a:prstGeom prst="rect">
            <a:avLst/>
          </a:prstGeom>
        </p:spPr>
      </p:pic>
      <p:pic>
        <p:nvPicPr>
          <p:cNvPr id="15" name="그림 14" descr="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14C329-8BE7-D461-E9F0-CC12E90A4E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04689" y="4370409"/>
            <a:ext cx="5226711" cy="3706791"/>
          </a:xfrm>
          <a:prstGeom prst="rect">
            <a:avLst/>
          </a:prstGeom>
        </p:spPr>
      </p:pic>
      <p:pic>
        <p:nvPicPr>
          <p:cNvPr id="17" name="그림 16" descr="스크린샷, 텍스트, 멀티미디어 소프트웨어, 그래픽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95C670-B2EF-67BE-D06E-6359EDEF71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3500" y="8410946"/>
            <a:ext cx="5416817" cy="3859660"/>
          </a:xfrm>
          <a:prstGeom prst="rect">
            <a:avLst/>
          </a:prstGeom>
        </p:spPr>
      </p:pic>
      <p:pic>
        <p:nvPicPr>
          <p:cNvPr id="19" name="그림 18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D59812-24C0-2704-A8DF-6A67D06C86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390" y="8432559"/>
            <a:ext cx="5416817" cy="3857907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AD7B9D-1221-A5F8-1A8E-9FE95BC205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95281" y="8414228"/>
            <a:ext cx="4935893" cy="3856378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D04C5CF-17D3-D727-289B-10DFBD7590AF}"/>
              </a:ext>
            </a:extLst>
          </p:cNvPr>
          <p:cNvSpPr/>
          <p:nvPr/>
        </p:nvSpPr>
        <p:spPr>
          <a:xfrm>
            <a:off x="6105399" y="5667334"/>
            <a:ext cx="877409" cy="7620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4EF940A-1E05-4277-0831-97EECFE6523A}"/>
              </a:ext>
            </a:extLst>
          </p:cNvPr>
          <p:cNvSpPr/>
          <p:nvPr/>
        </p:nvSpPr>
        <p:spPr>
          <a:xfrm>
            <a:off x="11427299" y="5667334"/>
            <a:ext cx="877409" cy="7620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41C4EAB-95DB-8050-B566-36FE2160AE29}"/>
              </a:ext>
            </a:extLst>
          </p:cNvPr>
          <p:cNvSpPr/>
          <p:nvPr/>
        </p:nvSpPr>
        <p:spPr>
          <a:xfrm>
            <a:off x="16993117" y="5667334"/>
            <a:ext cx="877409" cy="7620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5A3ACAE-885D-F6B7-FB1A-B48589E806EC}"/>
              </a:ext>
            </a:extLst>
          </p:cNvPr>
          <p:cNvSpPr/>
          <p:nvPr/>
        </p:nvSpPr>
        <p:spPr>
          <a:xfrm>
            <a:off x="9000261" y="9959776"/>
            <a:ext cx="877409" cy="7620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C32C803-B247-BABE-E206-72909B20D21D}"/>
              </a:ext>
            </a:extLst>
          </p:cNvPr>
          <p:cNvSpPr/>
          <p:nvPr/>
        </p:nvSpPr>
        <p:spPr>
          <a:xfrm>
            <a:off x="14682227" y="9959776"/>
            <a:ext cx="877409" cy="7620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226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3873500" y="2413000"/>
            <a:ext cx="13246100" cy="12827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66" dirty="0">
                <a:solidFill>
                  <a:srgbClr val="000000"/>
                </a:solidFill>
                <a:ea typeface="Pretendard Black"/>
              </a:rPr>
              <a:t>구현 결과</a:t>
            </a:r>
            <a:r>
              <a:rPr lang="en-US" altLang="ko-KR" sz="6666" b="0" i="0" u="none" strike="noStrike" dirty="0">
                <a:solidFill>
                  <a:srgbClr val="000000"/>
                </a:solidFill>
                <a:ea typeface="Pretendard Black"/>
              </a:rPr>
              <a:t> – </a:t>
            </a:r>
            <a:r>
              <a:rPr lang="ko-KR" altLang="en-US" sz="6666" b="0" i="0" u="none" strike="noStrike" dirty="0">
                <a:solidFill>
                  <a:srgbClr val="000000"/>
                </a:solidFill>
                <a:ea typeface="Pretendard Black"/>
              </a:rPr>
              <a:t>게임 기본 기능</a:t>
            </a:r>
            <a:endParaRPr lang="ko-KR" sz="6666" b="0" i="0" u="none" strike="noStrike" dirty="0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432300" y="889000"/>
            <a:ext cx="155194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ctr">
              <a:lnSpc>
                <a:spcPct val="99600"/>
              </a:lnSpc>
            </a:pP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자료구조</a:t>
            </a:r>
            <a:r>
              <a:rPr lang="en-US" sz="2666" b="0" i="0" u="none" strike="noStrike" spc="27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2666" b="0" i="0" u="none" strike="noStrike" spc="27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실습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81D3213-FCCA-368E-7BD3-0B49F7401F4A}"/>
              </a:ext>
            </a:extLst>
          </p:cNvPr>
          <p:cNvGrpSpPr/>
          <p:nvPr/>
        </p:nvGrpSpPr>
        <p:grpSpPr>
          <a:xfrm>
            <a:off x="1560475" y="5099410"/>
            <a:ext cx="6898780" cy="5621398"/>
            <a:chOff x="1941475" y="5099410"/>
            <a:chExt cx="6898780" cy="5621398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1475" y="5099410"/>
              <a:ext cx="6604000" cy="5621398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3875" y="5245100"/>
              <a:ext cx="182810" cy="1828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87220" y="5245100"/>
              <a:ext cx="182810" cy="182810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2237310" y="5137510"/>
              <a:ext cx="5849910" cy="806089"/>
            </a:xfrm>
            <a:prstGeom prst="rect">
              <a:avLst/>
            </a:prstGeom>
          </p:spPr>
          <p:txBody>
            <a:bodyPr lIns="0" tIns="16933" rIns="0" bIns="16933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sz="3600" b="0" i="0" u="none" strike="noStrike" dirty="0">
                  <a:solidFill>
                    <a:srgbClr val="FFFFFF"/>
                  </a:solidFill>
                  <a:ea typeface="Pretendard SemiBold"/>
                </a:rPr>
                <a:t>플레이어</a:t>
              </a:r>
              <a:r>
                <a:rPr lang="en-US" sz="36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3600" b="0" i="0" u="none" strike="noStrike" dirty="0">
                  <a:solidFill>
                    <a:srgbClr val="FFFFFF"/>
                  </a:solidFill>
                  <a:ea typeface="Pretendard SemiBold"/>
                </a:rPr>
                <a:t>조작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131975" y="6160175"/>
              <a:ext cx="6708280" cy="4050624"/>
            </a:xfrm>
            <a:prstGeom prst="rect">
              <a:avLst/>
            </a:prstGeom>
          </p:spPr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Pretendard Regular" panose="020B0600000101010101" charset="-127"/>
                  <a:ea typeface="Pretendard Regular" panose="020B0600000101010101" charset="-127"/>
                </a:rPr>
                <a:t>이동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: A/D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또는 ←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/→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키로 좌우 이동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Pretendard Regular" panose="020B0600000101010101" charset="-127"/>
                  <a:ea typeface="Pretendard Regular" panose="020B0600000101010101" charset="-127"/>
                </a:rPr>
                <a:t>점프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: W/Space/↑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키로 점프 </a:t>
              </a:r>
              <a:endParaRPr lang="en-US" altLang="ko-KR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Pretendard Regular" panose="020B0600000101010101" charset="-127"/>
                  <a:ea typeface="Pretendard Regular" panose="020B0600000101010101" charset="-127"/>
                </a:rPr>
                <a:t>플랫폼 통과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: ↓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키로 아래 플랫폼으로 하강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Pretendard Regular" panose="020B0600000101010101" charset="-127"/>
                  <a:ea typeface="Pretendard Regular" panose="020B0600000101010101" charset="-127"/>
                </a:rPr>
                <a:t>재시작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: R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키로 현재 스테이지 재시작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Pretendard Regular" panose="020B0600000101010101" charset="-127"/>
                  <a:ea typeface="Pretendard Regular" panose="020B0600000101010101" charset="-127"/>
                </a:rPr>
                <a:t>종료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: ESC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키로 게임 종료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7769822-F534-40FD-16AF-267A6CB7E487}"/>
              </a:ext>
            </a:extLst>
          </p:cNvPr>
          <p:cNvGrpSpPr/>
          <p:nvPr/>
        </p:nvGrpSpPr>
        <p:grpSpPr>
          <a:xfrm>
            <a:off x="8458200" y="5099410"/>
            <a:ext cx="7904760" cy="5621398"/>
            <a:chOff x="9358844" y="5099410"/>
            <a:chExt cx="7148095" cy="5621398"/>
          </a:xfrm>
        </p:grpSpPr>
        <p:pic>
          <p:nvPicPr>
            <p:cNvPr id="45" name="Picture 12">
              <a:extLst>
                <a:ext uri="{FF2B5EF4-FFF2-40B4-BE49-F238E27FC236}">
                  <a16:creationId xmlns:a16="http://schemas.microsoft.com/office/drawing/2014/main" id="{F3EE3352-EA9F-164F-FFE0-4F92DCFDA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8844" y="5099410"/>
              <a:ext cx="6784590" cy="5621398"/>
            </a:xfrm>
            <a:prstGeom prst="rect">
              <a:avLst/>
            </a:prstGeom>
          </p:spPr>
        </p:pic>
        <p:pic>
          <p:nvPicPr>
            <p:cNvPr id="46" name="Picture 13">
              <a:extLst>
                <a:ext uri="{FF2B5EF4-FFF2-40B4-BE49-F238E27FC236}">
                  <a16:creationId xmlns:a16="http://schemas.microsoft.com/office/drawing/2014/main" id="{2830B03B-4F5F-7AEF-1776-1F977A7DB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11245" y="5245100"/>
              <a:ext cx="182810" cy="182810"/>
            </a:xfrm>
            <a:prstGeom prst="rect">
              <a:avLst/>
            </a:prstGeom>
          </p:spPr>
        </p:pic>
        <p:pic>
          <p:nvPicPr>
            <p:cNvPr id="47" name="Picture 14">
              <a:extLst>
                <a:ext uri="{FF2B5EF4-FFF2-40B4-BE49-F238E27FC236}">
                  <a16:creationId xmlns:a16="http://schemas.microsoft.com/office/drawing/2014/main" id="{86FEA663-4B59-5F17-DF1D-8E0810509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04590" y="5245100"/>
              <a:ext cx="182810" cy="182810"/>
            </a:xfrm>
            <a:prstGeom prst="rect">
              <a:avLst/>
            </a:prstGeom>
          </p:spPr>
        </p:pic>
        <p:sp>
          <p:nvSpPr>
            <p:cNvPr id="48" name="TextBox 15">
              <a:extLst>
                <a:ext uri="{FF2B5EF4-FFF2-40B4-BE49-F238E27FC236}">
                  <a16:creationId xmlns:a16="http://schemas.microsoft.com/office/drawing/2014/main" id="{0C053AD9-FCA2-49BA-D164-F63F416954DE}"/>
                </a:ext>
              </a:extLst>
            </p:cNvPr>
            <p:cNvSpPr txBox="1"/>
            <p:nvPr/>
          </p:nvSpPr>
          <p:spPr>
            <a:xfrm>
              <a:off x="9654680" y="5137510"/>
              <a:ext cx="5849910" cy="806089"/>
            </a:xfrm>
            <a:prstGeom prst="rect">
              <a:avLst/>
            </a:prstGeom>
          </p:spPr>
          <p:txBody>
            <a:bodyPr lIns="0" tIns="16933" rIns="0" bIns="16933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3600" b="0" i="0" u="none" strike="noStrike" dirty="0">
                  <a:solidFill>
                    <a:srgbClr val="FFFFFF"/>
                  </a:solidFill>
                  <a:ea typeface="Pretendard SemiBold"/>
                </a:rPr>
                <a:t>게임요소</a:t>
              </a:r>
              <a:endParaRPr lang="ko-KR" sz="3600" b="0" i="0" u="none" strike="noStrike" dirty="0">
                <a:solidFill>
                  <a:srgbClr val="FFFFFF"/>
                </a:solidFill>
                <a:ea typeface="Pretendard SemiBold"/>
              </a:endParaRP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0C296178-A100-D4C5-C0F3-E76E23D40897}"/>
                </a:ext>
              </a:extLst>
            </p:cNvPr>
            <p:cNvSpPr txBox="1"/>
            <p:nvPr/>
          </p:nvSpPr>
          <p:spPr>
            <a:xfrm>
              <a:off x="9563674" y="6045873"/>
              <a:ext cx="6943265" cy="4469727"/>
            </a:xfrm>
            <a:prstGeom prst="rect">
              <a:avLst/>
            </a:prstGeom>
          </p:spPr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Pretendard Regular" panose="020B0600000101010101" charset="-127"/>
                  <a:ea typeface="Pretendard Regular" panose="020B0600000101010101" charset="-127"/>
                </a:rPr>
                <a:t>플랫폼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: Stage 1 (24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개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), Stage 2 (20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개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), Hidden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Pretendard Regular" panose="020B0600000101010101" charset="-127"/>
                  <a:ea typeface="Pretendard Regular" panose="020B0600000101010101" charset="-127"/>
                </a:rPr>
                <a:t>코인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: Stage 1 (38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개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), Stage 2 (20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개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), Hidden (50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개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)</a:t>
              </a:r>
            </a:p>
            <a:p>
              <a:pPr lvl="1">
                <a:lnSpc>
                  <a:spcPct val="150000"/>
                </a:lnSpc>
              </a:pP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획득 시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+50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점</a:t>
              </a:r>
            </a:p>
            <a:p>
              <a:pPr lvl="1">
                <a:lnSpc>
                  <a:spcPct val="150000"/>
                </a:lnSpc>
              </a:pP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모두 수집 시 스테이지 클리어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(+500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점 보너스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Pretendard Regular" panose="020B0600000101010101" charset="-127"/>
                  <a:ea typeface="Pretendard Regular" panose="020B0600000101010101" charset="-127"/>
                </a:rPr>
                <a:t>포탈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: Stage 1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에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1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개 배치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 err="1">
                  <a:latin typeface="Pretendard Regular" panose="020B0600000101010101" charset="-127"/>
                  <a:ea typeface="Pretendard Regular" panose="020B0600000101010101" charset="-127"/>
                </a:rPr>
                <a:t>히든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 스테이지 진입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Pretendard Regular" panose="020B0600000101010101" charset="-127"/>
                  <a:ea typeface="Pretendard Regular" panose="020B0600000101010101" charset="-127"/>
                </a:rPr>
                <a:t>생명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: 3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개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(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체력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0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또는 </a:t>
              </a:r>
              <a:r>
                <a:rPr lang="ko-KR" altLang="en-US" sz="2400" dirty="0" err="1">
                  <a:latin typeface="Pretendard Regular" panose="020B0600000101010101" charset="-127"/>
                  <a:ea typeface="Pretendard Regular" panose="020B0600000101010101" charset="-127"/>
                </a:rPr>
                <a:t>낙사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 시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-1)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Pretendard Regular" panose="020B0600000101010101" charset="-127"/>
                  <a:ea typeface="Pretendard Regular" panose="020B0600000101010101" charset="-127"/>
                </a:rPr>
                <a:t>체력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: 100 (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몬스터 충돌 시 감소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)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251A8D0-111E-9831-FF27-11C542F530E3}"/>
              </a:ext>
            </a:extLst>
          </p:cNvPr>
          <p:cNvGrpSpPr/>
          <p:nvPr/>
        </p:nvGrpSpPr>
        <p:grpSpPr>
          <a:xfrm>
            <a:off x="16258680" y="5099410"/>
            <a:ext cx="6616700" cy="5621398"/>
            <a:chOff x="15813125" y="5099410"/>
            <a:chExt cx="6616700" cy="5621398"/>
          </a:xfrm>
        </p:grpSpPr>
        <p:pic>
          <p:nvPicPr>
            <p:cNvPr id="50" name="Picture 12">
              <a:extLst>
                <a:ext uri="{FF2B5EF4-FFF2-40B4-BE49-F238E27FC236}">
                  <a16:creationId xmlns:a16="http://schemas.microsoft.com/office/drawing/2014/main" id="{E04BAE50-BE20-5549-F280-C585C0564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13125" y="5099410"/>
              <a:ext cx="6604000" cy="5621398"/>
            </a:xfrm>
            <a:prstGeom prst="rect">
              <a:avLst/>
            </a:prstGeom>
          </p:spPr>
        </p:pic>
        <p:pic>
          <p:nvPicPr>
            <p:cNvPr id="51" name="Picture 13">
              <a:extLst>
                <a:ext uri="{FF2B5EF4-FFF2-40B4-BE49-F238E27FC236}">
                  <a16:creationId xmlns:a16="http://schemas.microsoft.com/office/drawing/2014/main" id="{C0316B7A-A9FE-C362-7DF6-450C7A5A9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65525" y="5245100"/>
              <a:ext cx="182810" cy="182810"/>
            </a:xfrm>
            <a:prstGeom prst="rect">
              <a:avLst/>
            </a:prstGeom>
          </p:spPr>
        </p:pic>
        <p:pic>
          <p:nvPicPr>
            <p:cNvPr id="52" name="Picture 14">
              <a:extLst>
                <a:ext uri="{FF2B5EF4-FFF2-40B4-BE49-F238E27FC236}">
                  <a16:creationId xmlns:a16="http://schemas.microsoft.com/office/drawing/2014/main" id="{F2BF8AE3-3CB4-3706-E617-442503F1D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958870" y="5245100"/>
              <a:ext cx="182810" cy="182810"/>
            </a:xfrm>
            <a:prstGeom prst="rect">
              <a:avLst/>
            </a:prstGeom>
          </p:spPr>
        </p:pic>
        <p:sp>
          <p:nvSpPr>
            <p:cNvPr id="53" name="TextBox 15">
              <a:extLst>
                <a:ext uri="{FF2B5EF4-FFF2-40B4-BE49-F238E27FC236}">
                  <a16:creationId xmlns:a16="http://schemas.microsoft.com/office/drawing/2014/main" id="{D39BEA17-BC8B-C88E-FB6E-A9E7F2909BC3}"/>
                </a:ext>
              </a:extLst>
            </p:cNvPr>
            <p:cNvSpPr txBox="1"/>
            <p:nvPr/>
          </p:nvSpPr>
          <p:spPr>
            <a:xfrm>
              <a:off x="16108960" y="5137510"/>
              <a:ext cx="5849910" cy="806089"/>
            </a:xfrm>
            <a:prstGeom prst="rect">
              <a:avLst/>
            </a:prstGeom>
          </p:spPr>
          <p:txBody>
            <a:bodyPr lIns="0" tIns="16933" rIns="0" bIns="16933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3600" b="0" i="0" u="none" strike="noStrike" dirty="0">
                  <a:solidFill>
                    <a:srgbClr val="FFFFFF"/>
                  </a:solidFill>
                  <a:ea typeface="Pretendard SemiBold"/>
                </a:rPr>
                <a:t>스테이지 구성</a:t>
              </a:r>
              <a:endParaRPr lang="ko-KR" sz="3600" b="0" i="0" u="none" strike="noStrike" dirty="0">
                <a:solidFill>
                  <a:srgbClr val="FFFFFF"/>
                </a:solidFill>
                <a:ea typeface="Pretendard SemiBold"/>
              </a:endParaRPr>
            </a:p>
          </p:txBody>
        </p:sp>
        <p:sp>
          <p:nvSpPr>
            <p:cNvPr id="54" name="TextBox 16">
              <a:extLst>
                <a:ext uri="{FF2B5EF4-FFF2-40B4-BE49-F238E27FC236}">
                  <a16:creationId xmlns:a16="http://schemas.microsoft.com/office/drawing/2014/main" id="{8D885D2B-CD7C-FC08-150E-91D45FFCDF01}"/>
                </a:ext>
              </a:extLst>
            </p:cNvPr>
            <p:cNvSpPr txBox="1"/>
            <p:nvPr/>
          </p:nvSpPr>
          <p:spPr>
            <a:xfrm>
              <a:off x="15982423" y="6160174"/>
              <a:ext cx="6447402" cy="4050625"/>
            </a:xfrm>
            <a:prstGeom prst="rect">
              <a:avLst/>
            </a:prstGeom>
          </p:spPr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latin typeface="Pretendard Regular" panose="020B0600000101010101" charset="-127"/>
                  <a:ea typeface="Pretendard Regular" panose="020B0600000101010101" charset="-127"/>
                </a:rPr>
                <a:t>Stage 1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: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기본 스테이지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(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코인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38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개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몬스터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14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개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latin typeface="Pretendard Regular" panose="020B0600000101010101" charset="-127"/>
                  <a:ea typeface="Pretendard Regular" panose="020B0600000101010101" charset="-127"/>
                </a:rPr>
                <a:t>Hidden Stage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: 10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초 제한 시간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코인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50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개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latin typeface="Pretendard Regular" panose="020B0600000101010101" charset="-127"/>
                  <a:ea typeface="Pretendard Regular" panose="020B0600000101010101" charset="-127"/>
                </a:rPr>
                <a:t>Stage 2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: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난이도 상승 및 점프력 증가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(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코인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20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개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몬스터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12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개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4AE52267-FC07-B89A-334E-80CC6997E904}"/>
              </a:ext>
            </a:extLst>
          </p:cNvPr>
          <p:cNvSpPr txBox="1"/>
          <p:nvPr/>
        </p:nvSpPr>
        <p:spPr>
          <a:xfrm>
            <a:off x="1828800" y="2382620"/>
            <a:ext cx="1319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05</a:t>
            </a:r>
            <a:endParaRPr lang="ko-KR" altLang="en-US" sz="7200" b="1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84C10-8293-166F-EBA3-EE2DA9DEF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2D5457-382A-4EC0-3F8B-DB9BD8670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4252230-5F7F-3569-3480-B2E39E96B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711200"/>
            <a:ext cx="22580600" cy="12293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957EA4F-15FB-7A22-B08E-14663D925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3AA5F1CC-7797-4A16-3265-B30A2D276CD7}"/>
              </a:ext>
            </a:extLst>
          </p:cNvPr>
          <p:cNvSpPr txBox="1"/>
          <p:nvPr/>
        </p:nvSpPr>
        <p:spPr>
          <a:xfrm>
            <a:off x="3873500" y="2413000"/>
            <a:ext cx="13246100" cy="12827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66" dirty="0">
                <a:solidFill>
                  <a:srgbClr val="000000"/>
                </a:solidFill>
                <a:ea typeface="Pretendard Black"/>
              </a:rPr>
              <a:t>구현 결과</a:t>
            </a:r>
            <a:r>
              <a:rPr lang="en-US" altLang="ko-KR" sz="6666" b="0" i="0" u="none" strike="noStrike" dirty="0">
                <a:solidFill>
                  <a:srgbClr val="000000"/>
                </a:solidFill>
                <a:ea typeface="Pretendard Black"/>
              </a:rPr>
              <a:t> – </a:t>
            </a:r>
            <a:r>
              <a:rPr lang="ko-KR" altLang="en-US" sz="6666" dirty="0">
                <a:solidFill>
                  <a:srgbClr val="000000"/>
                </a:solidFill>
                <a:ea typeface="Pretendard Black"/>
              </a:rPr>
              <a:t>몬스터 시스템</a:t>
            </a:r>
            <a:endParaRPr lang="ko-KR" sz="6666" b="0" i="0" u="none" strike="noStrike" dirty="0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4AEE3E9-9DE7-C018-E580-DBBBD477905D}"/>
              </a:ext>
            </a:extLst>
          </p:cNvPr>
          <p:cNvSpPr txBox="1"/>
          <p:nvPr/>
        </p:nvSpPr>
        <p:spPr>
          <a:xfrm>
            <a:off x="4432300" y="889000"/>
            <a:ext cx="155194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ctr">
              <a:lnSpc>
                <a:spcPct val="99600"/>
              </a:lnSpc>
            </a:pP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자료구조</a:t>
            </a:r>
            <a:r>
              <a:rPr lang="en-US" sz="2666" b="0" i="0" u="none" strike="noStrike" spc="27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2666" b="0" i="0" u="none" strike="noStrike" spc="27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66" b="0" i="0" u="none" strike="noStrike" spc="27">
                <a:solidFill>
                  <a:srgbClr val="000000"/>
                </a:solidFill>
                <a:ea typeface="Pretendard Black"/>
              </a:rPr>
              <a:t>실습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0B62F34-95B3-5821-3BF3-EA1E9F0F3A83}"/>
              </a:ext>
            </a:extLst>
          </p:cNvPr>
          <p:cNvSpPr txBox="1"/>
          <p:nvPr/>
        </p:nvSpPr>
        <p:spPr>
          <a:xfrm>
            <a:off x="1828800" y="2382620"/>
            <a:ext cx="1319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05</a:t>
            </a:r>
            <a:endParaRPr lang="ko-KR" altLang="en-US" sz="7200" b="1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F2BC01-E676-7F00-AFF4-C64A050F5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590873"/>
              </p:ext>
            </p:extLst>
          </p:nvPr>
        </p:nvGraphicFramePr>
        <p:xfrm>
          <a:off x="2031396" y="5475877"/>
          <a:ext cx="13335000" cy="5737968"/>
        </p:xfrm>
        <a:graphic>
          <a:graphicData uri="http://schemas.openxmlformats.org/drawingml/2006/table">
            <a:tbl>
              <a:tblPr/>
              <a:tblGrid>
                <a:gridCol w="2222500">
                  <a:extLst>
                    <a:ext uri="{9D8B030D-6E8A-4147-A177-3AD203B41FA5}">
                      <a16:colId xmlns:a16="http://schemas.microsoft.com/office/drawing/2014/main" val="893314459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525316445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1334104692"/>
                    </a:ext>
                  </a:extLst>
                </a:gridCol>
                <a:gridCol w="1937764">
                  <a:extLst>
                    <a:ext uri="{9D8B030D-6E8A-4147-A177-3AD203B41FA5}">
                      <a16:colId xmlns:a16="http://schemas.microsoft.com/office/drawing/2014/main" val="4104325317"/>
                    </a:ext>
                  </a:extLst>
                </a:gridCol>
                <a:gridCol w="2507236">
                  <a:extLst>
                    <a:ext uri="{9D8B030D-6E8A-4147-A177-3AD203B41FA5}">
                      <a16:colId xmlns:a16="http://schemas.microsoft.com/office/drawing/2014/main" val="2984570688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113605496"/>
                    </a:ext>
                  </a:extLst>
                </a:gridCol>
              </a:tblGrid>
              <a:tr h="91784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300" dirty="0">
                          <a:solidFill>
                            <a:schemeClr val="bg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타입</a:t>
                      </a: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B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300">
                          <a:solidFill>
                            <a:schemeClr val="bg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외형</a:t>
                      </a: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B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300" dirty="0">
                          <a:solidFill>
                            <a:schemeClr val="bg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이동 패턴</a:t>
                      </a: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B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300" dirty="0">
                          <a:solidFill>
                            <a:schemeClr val="bg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데미지</a:t>
                      </a: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B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300" dirty="0">
                          <a:solidFill>
                            <a:schemeClr val="bg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점수</a:t>
                      </a: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B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300" dirty="0">
                          <a:solidFill>
                            <a:schemeClr val="bg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특징</a:t>
                      </a: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B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75345"/>
                  </a:ext>
                </a:extLst>
              </a:tr>
              <a:tr h="15369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3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Type 0</a:t>
                      </a:r>
                      <a:endParaRPr lang="en-US" sz="230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300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30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좌우 왕복</a:t>
                      </a: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3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15</a:t>
                      </a: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3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+100</a:t>
                      </a: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일반 몬스터</a:t>
                      </a: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53161"/>
                  </a:ext>
                </a:extLst>
              </a:tr>
              <a:tr h="17187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300" b="1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Type 1</a:t>
                      </a:r>
                      <a:endParaRPr lang="en-US" sz="2300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3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</a:t>
                      </a: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3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좌우 </a:t>
                      </a:r>
                      <a:r>
                        <a:rPr lang="en-US" altLang="ko-KR" sz="23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+ </a:t>
                      </a:r>
                      <a:r>
                        <a:rPr lang="ko-KR" altLang="en-US" sz="2300" dirty="0" err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호밍</a:t>
                      </a:r>
                      <a:endParaRPr lang="ko-KR" altLang="en-US" sz="2300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3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25</a:t>
                      </a: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3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+150</a:t>
                      </a: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0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120</a:t>
                      </a:r>
                      <a:r>
                        <a:rPr lang="ko-KR" altLang="en-US" sz="20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프레임마다 </a:t>
                      </a:r>
                      <a:r>
                        <a:rPr lang="en-US" altLang="ko-KR" sz="20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80</a:t>
                      </a:r>
                      <a:r>
                        <a:rPr lang="ko-KR" altLang="en-US" sz="20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프레임 동안 플레이어 추적</a:t>
                      </a: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51468"/>
                  </a:ext>
                </a:extLst>
              </a:tr>
              <a:tr h="15644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300" b="1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Type 2</a:t>
                      </a:r>
                      <a:endParaRPr lang="en-US" sz="2300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300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3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대각선 비행</a:t>
                      </a: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3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30</a:t>
                      </a: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3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+200</a:t>
                      </a: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벽</a:t>
                      </a:r>
                      <a:r>
                        <a:rPr lang="en-US" altLang="ko-KR" sz="20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0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천장 반사</a:t>
                      </a:r>
                      <a:r>
                        <a:rPr lang="en-US" altLang="ko-KR" sz="20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br>
                        <a:rPr lang="en-US" altLang="ko-KR" sz="20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ko-KR" altLang="en-US" sz="20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플랫폼 무시</a:t>
                      </a:r>
                    </a:p>
                  </a:txBody>
                  <a:tcPr marL="81689" marR="81689" marT="40845" marB="40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8332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55922EF-CD76-556D-AFB6-0804C24EBF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2273"/>
          <a:stretch>
            <a:fillRect/>
          </a:stretch>
        </p:blipFill>
        <p:spPr>
          <a:xfrm>
            <a:off x="4876800" y="6771277"/>
            <a:ext cx="914400" cy="797767"/>
          </a:xfrm>
          <a:prstGeom prst="rect">
            <a:avLst/>
          </a:prstGeom>
        </p:spPr>
      </p:pic>
      <p:pic>
        <p:nvPicPr>
          <p:cNvPr id="9" name="그림 8" descr="그래픽, 어둠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2D1FA3-E4B2-3068-F628-E3775F4C0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267" y="8413088"/>
            <a:ext cx="838200" cy="745068"/>
          </a:xfrm>
          <a:prstGeom prst="rect">
            <a:avLst/>
          </a:prstGeom>
        </p:spPr>
      </p:pic>
      <p:pic>
        <p:nvPicPr>
          <p:cNvPr id="20" name="그림 19" descr="마젠타, 바이올렛색, 보라색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17CCA1A-03C0-E827-3733-3341A409B70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261" r="11110"/>
          <a:stretch>
            <a:fillRect/>
          </a:stretch>
        </p:blipFill>
        <p:spPr>
          <a:xfrm>
            <a:off x="4961466" y="10095413"/>
            <a:ext cx="762001" cy="5969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39A90A-5107-4799-284E-4508DC6B57D0}"/>
              </a:ext>
            </a:extLst>
          </p:cNvPr>
          <p:cNvSpPr txBox="1"/>
          <p:nvPr/>
        </p:nvSpPr>
        <p:spPr>
          <a:xfrm>
            <a:off x="2362200" y="4299928"/>
            <a:ext cx="12190396" cy="986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>
                <a:latin typeface="Pretendard SemiBold" panose="020B0600000101010101" charset="-127"/>
                <a:ea typeface="Pretendard SemiBold" panose="020B0600000101010101" charset="-127"/>
              </a:rPr>
              <a:t>몬스터 타입 </a:t>
            </a:r>
            <a:r>
              <a:rPr lang="en-US" altLang="ko-KR" sz="4400" b="1" dirty="0">
                <a:latin typeface="Pretendard SemiBold" panose="020B0600000101010101" charset="-127"/>
                <a:ea typeface="Pretendard SemiBold" panose="020B0600000101010101" charset="-127"/>
              </a:rPr>
              <a:t>- 3</a:t>
            </a:r>
            <a:r>
              <a:rPr lang="ko-KR" altLang="en-US" sz="4400" b="1" dirty="0">
                <a:latin typeface="Pretendard SemiBold" panose="020B0600000101010101" charset="-127"/>
                <a:ea typeface="Pretendard SemiBold" panose="020B0600000101010101" charset="-127"/>
              </a:rPr>
              <a:t>종류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B651B5-8F01-1AED-7C23-4919C0306DED}"/>
              </a:ext>
            </a:extLst>
          </p:cNvPr>
          <p:cNvGrpSpPr/>
          <p:nvPr/>
        </p:nvGrpSpPr>
        <p:grpSpPr>
          <a:xfrm>
            <a:off x="16044808" y="5609401"/>
            <a:ext cx="6817872" cy="5621398"/>
            <a:chOff x="1941475" y="5099410"/>
            <a:chExt cx="6817872" cy="5621398"/>
          </a:xfrm>
        </p:grpSpPr>
        <p:pic>
          <p:nvPicPr>
            <p:cNvPr id="26" name="Picture 12">
              <a:extLst>
                <a:ext uri="{FF2B5EF4-FFF2-40B4-BE49-F238E27FC236}">
                  <a16:creationId xmlns:a16="http://schemas.microsoft.com/office/drawing/2014/main" id="{E06EA8B6-1EE4-1675-4FDC-786633FE2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41475" y="5099410"/>
              <a:ext cx="6815192" cy="5621398"/>
            </a:xfrm>
            <a:prstGeom prst="rect">
              <a:avLst/>
            </a:prstGeom>
          </p:spPr>
        </p:pic>
        <p:pic>
          <p:nvPicPr>
            <p:cNvPr id="27" name="Picture 13">
              <a:extLst>
                <a:ext uri="{FF2B5EF4-FFF2-40B4-BE49-F238E27FC236}">
                  <a16:creationId xmlns:a16="http://schemas.microsoft.com/office/drawing/2014/main" id="{3B92FFBA-35C8-774C-C885-4D23D5409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93875" y="5245100"/>
              <a:ext cx="182810" cy="182810"/>
            </a:xfrm>
            <a:prstGeom prst="rect">
              <a:avLst/>
            </a:prstGeom>
          </p:spPr>
        </p:pic>
        <p:pic>
          <p:nvPicPr>
            <p:cNvPr id="28" name="Picture 14">
              <a:extLst>
                <a:ext uri="{FF2B5EF4-FFF2-40B4-BE49-F238E27FC236}">
                  <a16:creationId xmlns:a16="http://schemas.microsoft.com/office/drawing/2014/main" id="{EBD3A25C-C14B-540C-A1B5-32C2FED8B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87220" y="5245100"/>
              <a:ext cx="182810" cy="182810"/>
            </a:xfrm>
            <a:prstGeom prst="rect">
              <a:avLst/>
            </a:prstGeom>
          </p:spPr>
        </p:pic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04E34D03-D287-B750-7761-03030E88D635}"/>
                </a:ext>
              </a:extLst>
            </p:cNvPr>
            <p:cNvSpPr txBox="1"/>
            <p:nvPr/>
          </p:nvSpPr>
          <p:spPr>
            <a:xfrm>
              <a:off x="2237310" y="5137510"/>
              <a:ext cx="5849910" cy="806089"/>
            </a:xfrm>
            <a:prstGeom prst="rect">
              <a:avLst/>
            </a:prstGeom>
          </p:spPr>
          <p:txBody>
            <a:bodyPr lIns="0" tIns="16933" rIns="0" bIns="16933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3600" dirty="0">
                  <a:solidFill>
                    <a:srgbClr val="FFFFFF"/>
                  </a:solidFill>
                  <a:ea typeface="Pretendard SemiBold"/>
                </a:rPr>
                <a:t>몬스터 처치 메커니즘</a:t>
              </a:r>
              <a:endParaRPr lang="ko-KR" sz="3600" b="0" i="0" u="none" strike="noStrike" dirty="0">
                <a:solidFill>
                  <a:srgbClr val="FFFFFF"/>
                </a:solidFill>
                <a:ea typeface="Pretendard SemiBold"/>
              </a:endParaRPr>
            </a:p>
          </p:txBody>
        </p:sp>
        <p:sp>
          <p:nvSpPr>
            <p:cNvPr id="30" name="TextBox 16">
              <a:extLst>
                <a:ext uri="{FF2B5EF4-FFF2-40B4-BE49-F238E27FC236}">
                  <a16:creationId xmlns:a16="http://schemas.microsoft.com/office/drawing/2014/main" id="{67A8ED5A-3090-882A-D91B-439BB7C72DA4}"/>
                </a:ext>
              </a:extLst>
            </p:cNvPr>
            <p:cNvSpPr txBox="1"/>
            <p:nvPr/>
          </p:nvSpPr>
          <p:spPr>
            <a:xfrm>
              <a:off x="2051067" y="6119409"/>
              <a:ext cx="6708280" cy="4050624"/>
            </a:xfrm>
            <a:prstGeom prst="rect">
              <a:avLst/>
            </a:prstGeom>
          </p:spPr>
          <p:txBody>
            <a:bodyPr rtlCol="0" anchor="t"/>
            <a:lstStyle/>
            <a:p>
              <a:pPr>
                <a:lnSpc>
                  <a:spcPct val="125000"/>
                </a:lnSpc>
              </a:pPr>
              <a:r>
                <a:rPr lang="ko-KR" altLang="en-US" sz="2800" b="1" dirty="0">
                  <a:latin typeface="Pretendard Regular" panose="020B0600000101010101" charset="-127"/>
                  <a:ea typeface="Pretendard Regular" panose="020B0600000101010101" charset="-127"/>
                </a:rPr>
                <a:t>밟기 공격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: </a:t>
              </a: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위에서 낙하하며 몬스터 머리 밟기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2800" b="1" dirty="0">
                  <a:latin typeface="Pretendard Regular" panose="020B0600000101010101" charset="-127"/>
                  <a:ea typeface="Pretendard Regular" panose="020B0600000101010101" charset="-127"/>
                </a:rPr>
                <a:t>처치 효과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:</a:t>
              </a: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몬스터 비활성화</a:t>
              </a: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플레이어 위로 </a:t>
              </a:r>
              <a:r>
                <a:rPr lang="ko-KR" altLang="en-US" sz="2800" dirty="0" err="1">
                  <a:latin typeface="Pretendard Regular" panose="020B0600000101010101" charset="-127"/>
                  <a:ea typeface="Pretendard Regular" panose="020B0600000101010101" charset="-127"/>
                </a:rPr>
                <a:t>바운스</a:t>
              </a: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(</a:t>
              </a:r>
              <a:r>
                <a:rPr lang="en-US" altLang="ko-KR" sz="2800" dirty="0" err="1">
                  <a:latin typeface="Pretendard Regular" panose="020B0600000101010101" charset="-127"/>
                  <a:ea typeface="Pretendard Regular" panose="020B0600000101010101" charset="-127"/>
                </a:rPr>
                <a:t>velocityY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 = -4)</a:t>
              </a: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점수 획득 </a:t>
              </a:r>
              <a:endParaRPr lang="en-US" altLang="ko-KR" sz="2800" dirty="0"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폭발 </a:t>
              </a:r>
              <a:r>
                <a:rPr lang="ko-KR" altLang="en-US" sz="2800" dirty="0" err="1">
                  <a:latin typeface="Pretendard Regular" panose="020B0600000101010101" charset="-127"/>
                  <a:ea typeface="Pretendard Regular" panose="020B0600000101010101" charset="-127"/>
                </a:rPr>
                <a:t>파티클</a:t>
              </a: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5</a:t>
              </a:r>
              <a:r>
                <a:rPr lang="ko-KR" altLang="en-US" sz="2800" dirty="0">
                  <a:latin typeface="Pretendard Regular" panose="020B0600000101010101" charset="-127"/>
                  <a:ea typeface="Pretendard Regular" panose="020B0600000101010101" charset="-127"/>
                </a:rPr>
                <a:t>개 생성 </a:t>
              </a:r>
              <a:r>
                <a:rPr lang="en-US" altLang="ko-KR" sz="2800" dirty="0">
                  <a:latin typeface="Pretendard Regular" panose="020B0600000101010101" charset="-127"/>
                  <a:ea typeface="Pretendard Regular" panose="020B0600000101010101" charset="-127"/>
                </a:rPr>
                <a:t>(‘*’)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8735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1476</Words>
  <Application>Microsoft Office PowerPoint</Application>
  <PresentationFormat>사용자 지정</PresentationFormat>
  <Paragraphs>239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Arial</vt:lpstr>
      <vt:lpstr>HY견고딕</vt:lpstr>
      <vt:lpstr>Pretendard Regular</vt:lpstr>
      <vt:lpstr>맑은 고딕</vt:lpstr>
      <vt:lpstr>Pretendard Medium</vt:lpstr>
      <vt:lpstr>Pretendard ExtraLight</vt:lpstr>
      <vt:lpstr>Pretendard Light</vt:lpstr>
      <vt:lpstr>Pretendard Black</vt:lpstr>
      <vt:lpstr>Pretendard Bold</vt:lpstr>
      <vt:lpstr>Pretendard ExtraBold</vt:lpstr>
      <vt:lpstr>Pretendard SemiBold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ladde</dc:creator>
  <cp:lastModifiedBy>왕혜영</cp:lastModifiedBy>
  <cp:revision>3</cp:revision>
  <dcterms:created xsi:type="dcterms:W3CDTF">2006-08-16T00:00:00Z</dcterms:created>
  <dcterms:modified xsi:type="dcterms:W3CDTF">2025-12-19T21:49:41Z</dcterms:modified>
</cp:coreProperties>
</file>